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3" r:id="rId6"/>
    <p:sldId id="264" r:id="rId7"/>
    <p:sldId id="265" r:id="rId8"/>
    <p:sldId id="266" r:id="rId9"/>
    <p:sldId id="267" r:id="rId10"/>
    <p:sldId id="268" r:id="rId11"/>
    <p:sldId id="269" r:id="rId12"/>
    <p:sldId id="270" r:id="rId13"/>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80851" autoAdjust="0"/>
  </p:normalViewPr>
  <p:slideViewPr>
    <p:cSldViewPr snapToGrid="0" showGuides="1">
      <p:cViewPr varScale="1">
        <p:scale>
          <a:sx n="62" d="100"/>
          <a:sy n="62" d="100"/>
        </p:scale>
        <p:origin x="1068"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89732-5C1A-4BCF-B283-E95F5A8CF26D}" type="datetimeFigureOut">
              <a:rPr lang="zh-TW" altLang="en-US" smtClean="0"/>
              <a:t>2018/11/12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67558-BE85-4DCA-BEBD-EC1632E1871E}" type="slidenum">
              <a:rPr lang="zh-TW" altLang="en-US" smtClean="0"/>
              <a:t>‹#›</a:t>
            </a:fld>
            <a:endParaRPr lang="zh-TW" altLang="en-US"/>
          </a:p>
        </p:txBody>
      </p:sp>
    </p:spTree>
    <p:extLst>
      <p:ext uri="{BB962C8B-B14F-4D97-AF65-F5344CB8AC3E}">
        <p14:creationId xmlns:p14="http://schemas.microsoft.com/office/powerpoint/2010/main" val="1271575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a:solidFill>
                  <a:schemeClr val="tx1"/>
                </a:solidFill>
                <a:effectLst/>
                <a:latin typeface="+mn-lt"/>
                <a:ea typeface="+mn-ea"/>
                <a:cs typeface="+mn-cs"/>
              </a:rPr>
              <a:t>1.</a:t>
            </a:r>
            <a:r>
              <a:rPr lang="zh-TW" altLang="en-US" sz="1200" b="1" i="0" kern="1200" dirty="0">
                <a:solidFill>
                  <a:schemeClr val="tx1"/>
                </a:solidFill>
                <a:effectLst/>
                <a:latin typeface="+mn-lt"/>
                <a:ea typeface="+mn-ea"/>
                <a:cs typeface="+mn-cs"/>
              </a:rPr>
              <a:t>遠距醫療</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遠距醫療的需求正在增加，因為它是彌補醫生和患者之間距離的好方法。 降低醫療成本和老年患者數量增加的需求，也是推動遠距醫療服務成長的主要因素。 據最近的 一項調查顯示，</a:t>
            </a:r>
            <a:r>
              <a:rPr lang="en-US" altLang="zh-TW" sz="1200" b="0" i="0" kern="1200" dirty="0">
                <a:solidFill>
                  <a:schemeClr val="tx1"/>
                </a:solidFill>
                <a:effectLst/>
                <a:latin typeface="+mn-lt"/>
                <a:ea typeface="+mn-ea"/>
                <a:cs typeface="+mn-cs"/>
              </a:rPr>
              <a:t>77</a:t>
            </a:r>
            <a:r>
              <a:rPr lang="zh-TW" altLang="en-US" sz="1200" b="0" i="0" kern="1200" dirty="0">
                <a:solidFill>
                  <a:schemeClr val="tx1"/>
                </a:solidFill>
                <a:effectLst/>
                <a:latin typeface="+mn-lt"/>
                <a:ea typeface="+mn-ea"/>
                <a:cs typeface="+mn-cs"/>
              </a:rPr>
              <a:t>％的消費者對接受醫療保健非常感興趣，</a:t>
            </a:r>
            <a:r>
              <a:rPr lang="en-US" altLang="zh-TW" sz="1200" b="0" i="0" kern="1200" dirty="0">
                <a:solidFill>
                  <a:schemeClr val="tx1"/>
                </a:solidFill>
                <a:effectLst/>
                <a:latin typeface="+mn-lt"/>
                <a:ea typeface="+mn-ea"/>
                <a:cs typeface="+mn-cs"/>
              </a:rPr>
              <a:t>19</a:t>
            </a:r>
            <a:r>
              <a:rPr lang="zh-TW" altLang="en-US" sz="1200" b="0" i="0" kern="1200" dirty="0">
                <a:solidFill>
                  <a:schemeClr val="tx1"/>
                </a:solidFill>
                <a:effectLst/>
                <a:latin typeface="+mn-lt"/>
                <a:ea typeface="+mn-ea"/>
                <a:cs typeface="+mn-cs"/>
              </a:rPr>
              <a:t>％的患者已經這樣做。無論是與醫生進行臨床接觸，還是與藥物相關的提醒等健康支援、追踪血壓和血糖等健康指標，或者接受日常支援以管理持續的健康問題，病患者都表達出意願使用遠距醫療服務。</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en-US" altLang="zh-TW" sz="1200" b="1" i="0" kern="1200" dirty="0">
                <a:solidFill>
                  <a:schemeClr val="tx1"/>
                </a:solidFill>
                <a:effectLst/>
                <a:latin typeface="+mn-lt"/>
                <a:ea typeface="+mn-ea"/>
                <a:cs typeface="+mn-cs"/>
              </a:rPr>
              <a:t>2.</a:t>
            </a:r>
            <a:r>
              <a:rPr lang="zh-TW" altLang="en-US" sz="1200" b="1" i="0" kern="1200" dirty="0">
                <a:solidFill>
                  <a:schemeClr val="tx1"/>
                </a:solidFill>
                <a:effectLst/>
                <a:latin typeface="+mn-lt"/>
                <a:ea typeface="+mn-ea"/>
                <a:cs typeface="+mn-cs"/>
              </a:rPr>
              <a:t>人工智慧</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人工智慧（</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）將在醫療上扮演一定的重要角色，將成為未來醫療保健領域的主要趨勢之一。 精準醫療和降低成本的需求，將是</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在醫療產業的主要驅動因素。 </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將翻轉醫療保健的轉型，從醫院工作流程到健康診斷，從而提供自動化過程、促進工作流程效率並提高診斷準確性。</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據</a:t>
            </a:r>
            <a:r>
              <a:rPr lang="en-US" altLang="zh-TW" sz="1200" b="0" i="0" kern="1200" dirty="0">
                <a:solidFill>
                  <a:schemeClr val="tx1"/>
                </a:solidFill>
                <a:effectLst/>
                <a:latin typeface="+mn-lt"/>
                <a:ea typeface="+mn-ea"/>
                <a:cs typeface="+mn-cs"/>
              </a:rPr>
              <a:t>Frost &amp; Sullivan </a:t>
            </a:r>
            <a:r>
              <a:rPr lang="zh-TW" altLang="en-US" sz="1200" b="0" i="0" kern="1200" dirty="0">
                <a:solidFill>
                  <a:schemeClr val="tx1"/>
                </a:solidFill>
                <a:effectLst/>
                <a:latin typeface="+mn-lt"/>
                <a:ea typeface="+mn-ea"/>
                <a:cs typeface="+mn-cs"/>
              </a:rPr>
              <a:t>對醫療</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的研究和分析表示，</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健康市場呈現出爆炸式成長，從</a:t>
            </a:r>
            <a:r>
              <a:rPr lang="en-US" altLang="zh-TW" sz="1200" b="0" i="0" kern="1200" dirty="0">
                <a:solidFill>
                  <a:schemeClr val="tx1"/>
                </a:solidFill>
                <a:effectLst/>
                <a:latin typeface="+mn-lt"/>
                <a:ea typeface="+mn-ea"/>
                <a:cs typeface="+mn-cs"/>
              </a:rPr>
              <a:t>2014</a:t>
            </a:r>
            <a:r>
              <a:rPr lang="zh-TW" altLang="en-US" sz="1200" b="0" i="0" kern="1200" dirty="0">
                <a:solidFill>
                  <a:schemeClr val="tx1"/>
                </a:solidFill>
                <a:effectLst/>
                <a:latin typeface="+mn-lt"/>
                <a:ea typeface="+mn-ea"/>
                <a:cs typeface="+mn-cs"/>
              </a:rPr>
              <a:t>年</a:t>
            </a:r>
            <a:r>
              <a:rPr lang="en-US" altLang="zh-TW" sz="1200" b="0" i="0" kern="1200" dirty="0">
                <a:solidFill>
                  <a:schemeClr val="tx1"/>
                </a:solidFill>
                <a:effectLst/>
                <a:latin typeface="+mn-lt"/>
                <a:ea typeface="+mn-ea"/>
                <a:cs typeface="+mn-cs"/>
              </a:rPr>
              <a:t>6</a:t>
            </a:r>
            <a:r>
              <a:rPr lang="zh-TW" altLang="en-US" sz="1200" b="0" i="0" kern="1200" dirty="0">
                <a:solidFill>
                  <a:schemeClr val="tx1"/>
                </a:solidFill>
                <a:effectLst/>
                <a:latin typeface="+mn-lt"/>
                <a:ea typeface="+mn-ea"/>
                <a:cs typeface="+mn-cs"/>
              </a:rPr>
              <a:t>億美元到</a:t>
            </a:r>
            <a:r>
              <a:rPr lang="en-US" altLang="zh-TW" sz="1200" b="0" i="0" kern="1200" dirty="0">
                <a:solidFill>
                  <a:schemeClr val="tx1"/>
                </a:solidFill>
                <a:effectLst/>
                <a:latin typeface="+mn-lt"/>
                <a:ea typeface="+mn-ea"/>
                <a:cs typeface="+mn-cs"/>
              </a:rPr>
              <a:t>2021</a:t>
            </a:r>
            <a:r>
              <a:rPr lang="zh-TW" altLang="en-US" sz="1200" b="0" i="0" kern="1200" dirty="0">
                <a:solidFill>
                  <a:schemeClr val="tx1"/>
                </a:solidFill>
                <a:effectLst/>
                <a:latin typeface="+mn-lt"/>
                <a:ea typeface="+mn-ea"/>
                <a:cs typeface="+mn-cs"/>
              </a:rPr>
              <a:t>年估計</a:t>
            </a:r>
            <a:r>
              <a:rPr lang="en-US" altLang="zh-TW" sz="1200" b="0" i="0" kern="1200" dirty="0">
                <a:solidFill>
                  <a:schemeClr val="tx1"/>
                </a:solidFill>
                <a:effectLst/>
                <a:latin typeface="+mn-lt"/>
                <a:ea typeface="+mn-ea"/>
                <a:cs typeface="+mn-cs"/>
              </a:rPr>
              <a:t>66</a:t>
            </a:r>
            <a:r>
              <a:rPr lang="zh-TW" altLang="en-US" sz="1200" b="0" i="0" kern="1200" dirty="0">
                <a:solidFill>
                  <a:schemeClr val="tx1"/>
                </a:solidFill>
                <a:effectLst/>
                <a:latin typeface="+mn-lt"/>
                <a:ea typeface="+mn-ea"/>
                <a:cs typeface="+mn-cs"/>
              </a:rPr>
              <a:t>億美元，複合年均增長率為</a:t>
            </a:r>
            <a:r>
              <a:rPr lang="en-US" altLang="zh-TW" sz="1200" b="0" i="0" kern="1200" dirty="0">
                <a:solidFill>
                  <a:schemeClr val="tx1"/>
                </a:solidFill>
                <a:effectLst/>
                <a:latin typeface="+mn-lt"/>
                <a:ea typeface="+mn-ea"/>
                <a:cs typeface="+mn-cs"/>
              </a:rPr>
              <a:t>40</a:t>
            </a:r>
            <a:r>
              <a:rPr lang="zh-TW" altLang="en-US" sz="1200" b="0" i="0" kern="1200" dirty="0">
                <a:solidFill>
                  <a:schemeClr val="tx1"/>
                </a:solidFill>
                <a:effectLst/>
                <a:latin typeface="+mn-lt"/>
                <a:ea typeface="+mn-ea"/>
                <a:cs typeface="+mn-cs"/>
              </a:rPr>
              <a:t>％。根據</a:t>
            </a:r>
            <a:r>
              <a:rPr lang="en-US" altLang="zh-TW" sz="1200" b="0" i="0" kern="1200" dirty="0">
                <a:solidFill>
                  <a:schemeClr val="tx1"/>
                </a:solidFill>
                <a:effectLst/>
                <a:latin typeface="+mn-lt"/>
                <a:ea typeface="+mn-ea"/>
                <a:cs typeface="+mn-cs"/>
              </a:rPr>
              <a:t>PwC</a:t>
            </a:r>
            <a:r>
              <a:rPr lang="zh-TW" altLang="en-US" sz="1200" b="0" i="0" kern="1200" dirty="0">
                <a:solidFill>
                  <a:schemeClr val="tx1"/>
                </a:solidFill>
                <a:effectLst/>
                <a:latin typeface="+mn-lt"/>
                <a:ea typeface="+mn-ea"/>
                <a:cs typeface="+mn-cs"/>
              </a:rPr>
              <a:t>調查最近的數據 ，大多數民眾願意考慮選擇用</a:t>
            </a:r>
            <a:r>
              <a:rPr lang="en-US" altLang="zh-TW" sz="1200" b="0" i="0" kern="1200" dirty="0">
                <a:solidFill>
                  <a:schemeClr val="tx1"/>
                </a:solidFill>
                <a:effectLst/>
                <a:latin typeface="+mn-lt"/>
                <a:ea typeface="+mn-ea"/>
                <a:cs typeface="+mn-cs"/>
              </a:rPr>
              <a:t>AI</a:t>
            </a:r>
            <a:r>
              <a:rPr lang="zh-TW" altLang="en-US" sz="1200" b="0" i="0" kern="1200" dirty="0">
                <a:solidFill>
                  <a:schemeClr val="tx1"/>
                </a:solidFill>
                <a:effectLst/>
                <a:latin typeface="+mn-lt"/>
                <a:ea typeface="+mn-ea"/>
                <a:cs typeface="+mn-cs"/>
              </a:rPr>
              <a:t>技術取代人類臨床醫生的照護，以下是民眾最願意接受四種類型的服務：監測心臟狀況</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如脈搏、血壓、心電圖等</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a:t>
            </a:r>
            <a:r>
              <a:rPr lang="en-US" altLang="zh-TW" sz="1200" b="0" i="0" kern="1200" dirty="0">
                <a:solidFill>
                  <a:schemeClr val="tx1"/>
                </a:solidFill>
                <a:effectLst/>
                <a:latin typeface="+mn-lt"/>
                <a:ea typeface="+mn-ea"/>
                <a:cs typeface="+mn-cs"/>
              </a:rPr>
              <a:t>37%</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檢查及測試心跳律動並根據結果提出建議：</a:t>
            </a:r>
            <a:r>
              <a:rPr lang="en-US" altLang="zh-TW" sz="1200" b="0" i="0" kern="1200" dirty="0">
                <a:solidFill>
                  <a:schemeClr val="tx1"/>
                </a:solidFill>
                <a:effectLst/>
                <a:latin typeface="+mn-lt"/>
                <a:ea typeface="+mn-ea"/>
                <a:cs typeface="+mn-cs"/>
              </a:rPr>
              <a:t>35%</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根據個人偏好和健康記錄為健身和健康提供定制建議：</a:t>
            </a:r>
            <a:r>
              <a:rPr lang="en-US" altLang="zh-TW" sz="1200" b="0" i="0" kern="1200" dirty="0">
                <a:solidFill>
                  <a:schemeClr val="tx1"/>
                </a:solidFill>
                <a:effectLst/>
                <a:latin typeface="+mn-lt"/>
                <a:ea typeface="+mn-ea"/>
                <a:cs typeface="+mn-cs"/>
              </a:rPr>
              <a:t>34%</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接受並測試血液樣本並提供結果：</a:t>
            </a:r>
            <a:r>
              <a:rPr lang="en-US" altLang="zh-TW" sz="1200" b="0" i="0" kern="1200" dirty="0">
                <a:solidFill>
                  <a:schemeClr val="tx1"/>
                </a:solidFill>
                <a:effectLst/>
                <a:latin typeface="+mn-lt"/>
                <a:ea typeface="+mn-ea"/>
                <a:cs typeface="+mn-cs"/>
              </a:rPr>
              <a:t>30%</a:t>
            </a:r>
            <a:r>
              <a:rPr lang="zh-TW" altLang="en-US" sz="1200" b="0" i="0" kern="1200" dirty="0">
                <a:solidFill>
                  <a:schemeClr val="tx1"/>
                </a:solidFill>
                <a:effectLst/>
                <a:latin typeface="+mn-lt"/>
                <a:ea typeface="+mn-ea"/>
                <a:cs typeface="+mn-cs"/>
              </a:rPr>
              <a:t>。</a:t>
            </a:r>
          </a:p>
          <a:p>
            <a:r>
              <a:rPr lang="zh-TW" altLang="en-US" sz="1200" b="0" i="0" kern="1200" dirty="0">
                <a:solidFill>
                  <a:schemeClr val="tx1"/>
                </a:solidFill>
                <a:effectLst/>
                <a:latin typeface="+mn-lt"/>
                <a:ea typeface="+mn-ea"/>
                <a:cs typeface="+mn-cs"/>
              </a:rPr>
              <a:t> </a:t>
            </a:r>
            <a:br>
              <a:rPr lang="zh-TW" altLang="en-US" sz="1200" b="0" i="0" kern="1200" dirty="0">
                <a:solidFill>
                  <a:schemeClr val="tx1"/>
                </a:solidFill>
                <a:effectLst/>
                <a:latin typeface="+mn-lt"/>
                <a:ea typeface="+mn-ea"/>
                <a:cs typeface="+mn-cs"/>
              </a:rPr>
            </a:br>
            <a:r>
              <a:rPr lang="en-US" altLang="zh-TW" sz="1200" b="1" i="0" kern="1200" dirty="0">
                <a:solidFill>
                  <a:schemeClr val="tx1"/>
                </a:solidFill>
                <a:effectLst/>
                <a:latin typeface="+mn-lt"/>
                <a:ea typeface="+mn-ea"/>
                <a:cs typeface="+mn-cs"/>
              </a:rPr>
              <a:t>3.</a:t>
            </a:r>
            <a:r>
              <a:rPr lang="zh-TW" altLang="en-US" sz="1200" b="1" i="0" kern="1200" dirty="0">
                <a:solidFill>
                  <a:schemeClr val="tx1"/>
                </a:solidFill>
                <a:effectLst/>
                <a:latin typeface="+mn-lt"/>
                <a:ea typeface="+mn-ea"/>
                <a:cs typeface="+mn-cs"/>
              </a:rPr>
              <a:t>機器人</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機器人正在改革醫療世界，藉以提高醫療生產力和減少常規錯誤，因此增加了對醫療援助和自動化機器人的需求。根據</a:t>
            </a:r>
            <a:r>
              <a:rPr lang="en-US" altLang="zh-TW" sz="1200" b="0" i="0" kern="1200" dirty="0">
                <a:solidFill>
                  <a:schemeClr val="tx1"/>
                </a:solidFill>
                <a:effectLst/>
                <a:latin typeface="+mn-lt"/>
                <a:ea typeface="+mn-ea"/>
                <a:cs typeface="+mn-cs"/>
              </a:rPr>
              <a:t>Research and Markets</a:t>
            </a:r>
            <a:r>
              <a:rPr lang="zh-TW" altLang="en-US" sz="1200" b="0" i="0" kern="1200" dirty="0">
                <a:solidFill>
                  <a:schemeClr val="tx1"/>
                </a:solidFill>
                <a:effectLst/>
                <a:latin typeface="+mn-lt"/>
                <a:ea typeface="+mn-ea"/>
                <a:cs typeface="+mn-cs"/>
              </a:rPr>
              <a:t>報告，醫療機器人市場預計到</a:t>
            </a:r>
            <a:r>
              <a:rPr lang="en-US" altLang="zh-TW" sz="1200" b="0" i="0" kern="1200" dirty="0">
                <a:solidFill>
                  <a:schemeClr val="tx1"/>
                </a:solidFill>
                <a:effectLst/>
                <a:latin typeface="+mn-lt"/>
                <a:ea typeface="+mn-ea"/>
                <a:cs typeface="+mn-cs"/>
              </a:rPr>
              <a:t>2021</a:t>
            </a:r>
            <a:r>
              <a:rPr lang="zh-TW" altLang="en-US" sz="1200" b="0" i="0" kern="1200" dirty="0">
                <a:solidFill>
                  <a:schemeClr val="tx1"/>
                </a:solidFill>
                <a:effectLst/>
                <a:latin typeface="+mn-lt"/>
                <a:ea typeface="+mn-ea"/>
                <a:cs typeface="+mn-cs"/>
              </a:rPr>
              <a:t>年將達到</a:t>
            </a:r>
            <a:r>
              <a:rPr lang="en-US" altLang="zh-TW" sz="1200" b="0" i="0" kern="1200" dirty="0">
                <a:solidFill>
                  <a:schemeClr val="tx1"/>
                </a:solidFill>
                <a:effectLst/>
                <a:latin typeface="+mn-lt"/>
                <a:ea typeface="+mn-ea"/>
                <a:cs typeface="+mn-cs"/>
              </a:rPr>
              <a:t>128.80</a:t>
            </a:r>
            <a:r>
              <a:rPr lang="zh-TW" altLang="en-US" sz="1200" b="0" i="0" kern="1200" dirty="0">
                <a:solidFill>
                  <a:schemeClr val="tx1"/>
                </a:solidFill>
                <a:effectLst/>
                <a:latin typeface="+mn-lt"/>
                <a:ea typeface="+mn-ea"/>
                <a:cs typeface="+mn-cs"/>
              </a:rPr>
              <a:t>億美元，與</a:t>
            </a:r>
            <a:r>
              <a:rPr lang="en-US" altLang="zh-TW" sz="1200" b="0" i="0" kern="1200" dirty="0">
                <a:solidFill>
                  <a:schemeClr val="tx1"/>
                </a:solidFill>
                <a:effectLst/>
                <a:latin typeface="+mn-lt"/>
                <a:ea typeface="+mn-ea"/>
                <a:cs typeface="+mn-cs"/>
              </a:rPr>
              <a:t>2016</a:t>
            </a:r>
            <a:r>
              <a:rPr lang="zh-TW" altLang="en-US" sz="1200" b="0" i="0" kern="1200" dirty="0">
                <a:solidFill>
                  <a:schemeClr val="tx1"/>
                </a:solidFill>
                <a:effectLst/>
                <a:latin typeface="+mn-lt"/>
                <a:ea typeface="+mn-ea"/>
                <a:cs typeface="+mn-cs"/>
              </a:rPr>
              <a:t>年</a:t>
            </a:r>
            <a:r>
              <a:rPr lang="en-US" altLang="zh-TW" sz="1200" b="0" i="0" kern="1200" dirty="0">
                <a:solidFill>
                  <a:schemeClr val="tx1"/>
                </a:solidFill>
                <a:effectLst/>
                <a:latin typeface="+mn-lt"/>
                <a:ea typeface="+mn-ea"/>
                <a:cs typeface="+mn-cs"/>
              </a:rPr>
              <a:t>49.9</a:t>
            </a:r>
            <a:r>
              <a:rPr lang="zh-TW" altLang="en-US" sz="1200" b="0" i="0" kern="1200" dirty="0">
                <a:solidFill>
                  <a:schemeClr val="tx1"/>
                </a:solidFill>
                <a:effectLst/>
                <a:latin typeface="+mn-lt"/>
                <a:ea typeface="+mn-ea"/>
                <a:cs typeface="+mn-cs"/>
              </a:rPr>
              <a:t>億美元相比，複合年均增長率為</a:t>
            </a:r>
            <a:r>
              <a:rPr lang="en-US" altLang="zh-TW" sz="1200" b="0" i="0" kern="1200" dirty="0">
                <a:solidFill>
                  <a:schemeClr val="tx1"/>
                </a:solidFill>
                <a:effectLst/>
                <a:latin typeface="+mn-lt"/>
                <a:ea typeface="+mn-ea"/>
                <a:cs typeface="+mn-cs"/>
              </a:rPr>
              <a:t>21.1</a:t>
            </a:r>
            <a:r>
              <a:rPr lang="zh-TW" altLang="en-US" sz="1200" b="0" i="0" kern="1200" dirty="0">
                <a:solidFill>
                  <a:schemeClr val="tx1"/>
                </a:solidFill>
                <a:effectLst/>
                <a:latin typeface="+mn-lt"/>
                <a:ea typeface="+mn-ea"/>
                <a:cs typeface="+mn-cs"/>
              </a:rPr>
              <a:t>％。此外</a:t>
            </a:r>
            <a:r>
              <a:rPr lang="en-US" altLang="zh-TW" sz="1200" b="0" i="0" kern="1200" dirty="0">
                <a:solidFill>
                  <a:schemeClr val="tx1"/>
                </a:solidFill>
                <a:effectLst/>
                <a:latin typeface="+mn-lt"/>
                <a:ea typeface="+mn-ea"/>
                <a:cs typeface="+mn-cs"/>
              </a:rPr>
              <a:t>IDC </a:t>
            </a:r>
            <a:r>
              <a:rPr lang="zh-TW" altLang="en-US" sz="1200" b="0" i="0" kern="1200" dirty="0">
                <a:solidFill>
                  <a:schemeClr val="tx1"/>
                </a:solidFill>
                <a:effectLst/>
                <a:latin typeface="+mn-lt"/>
                <a:ea typeface="+mn-ea"/>
                <a:cs typeface="+mn-cs"/>
              </a:rPr>
              <a:t>預測，到</a:t>
            </a:r>
            <a:r>
              <a:rPr lang="en-US" altLang="zh-TW" sz="1200" b="0" i="0" kern="1200" dirty="0">
                <a:solidFill>
                  <a:schemeClr val="tx1"/>
                </a:solidFill>
                <a:effectLst/>
                <a:latin typeface="+mn-lt"/>
                <a:ea typeface="+mn-ea"/>
                <a:cs typeface="+mn-cs"/>
              </a:rPr>
              <a:t>2020</a:t>
            </a:r>
            <a:r>
              <a:rPr lang="zh-TW" altLang="en-US" sz="1200" b="0" i="0" kern="1200" dirty="0">
                <a:solidFill>
                  <a:schemeClr val="tx1"/>
                </a:solidFill>
                <a:effectLst/>
                <a:latin typeface="+mn-lt"/>
                <a:ea typeface="+mn-ea"/>
                <a:cs typeface="+mn-cs"/>
              </a:rPr>
              <a:t>年有四分之一的醫院的病床，將配置機器人來處理費時費力的工作，並可降低錯誤率。</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同時，醫療機器人可用於復健和物理治療，例如：仿生學</a:t>
            </a:r>
            <a:r>
              <a:rPr lang="en-US" altLang="zh-TW" sz="1200" b="0" i="0" kern="1200" dirty="0">
                <a:solidFill>
                  <a:schemeClr val="tx1"/>
                </a:solidFill>
                <a:effectLst/>
                <a:latin typeface="+mn-lt"/>
                <a:ea typeface="+mn-ea"/>
                <a:cs typeface="+mn-cs"/>
              </a:rPr>
              <a:t>(bionics)</a:t>
            </a:r>
            <a:r>
              <a:rPr lang="zh-TW" altLang="en-US" sz="1200" b="0" i="0" kern="1200" dirty="0">
                <a:solidFill>
                  <a:schemeClr val="tx1"/>
                </a:solidFill>
                <a:effectLst/>
                <a:latin typeface="+mn-lt"/>
                <a:ea typeface="+mn-ea"/>
                <a:cs typeface="+mn-cs"/>
              </a:rPr>
              <a:t>、外骨骼機器人、下一代可穿戴式機器人，以支援老年照護、自閉症</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即增強社交能力</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和簡化手術。 事實上，手術機器人是醫療機器人市場中最大的市場。 </a:t>
            </a:r>
            <a:r>
              <a:rPr lang="en-US" altLang="zh-TW" sz="1200" b="0" i="0" kern="1200" dirty="0">
                <a:solidFill>
                  <a:schemeClr val="tx1"/>
                </a:solidFill>
                <a:effectLst/>
                <a:latin typeface="+mn-lt"/>
                <a:ea typeface="+mn-ea"/>
                <a:cs typeface="+mn-cs"/>
              </a:rPr>
              <a:t>Frost &amp; Sullivan</a:t>
            </a:r>
            <a:r>
              <a:rPr lang="zh-TW" altLang="en-US" sz="1200" b="0" i="0" kern="1200" dirty="0">
                <a:solidFill>
                  <a:schemeClr val="tx1"/>
                </a:solidFill>
                <a:effectLst/>
                <a:latin typeface="+mn-lt"/>
                <a:ea typeface="+mn-ea"/>
                <a:cs typeface="+mn-cs"/>
              </a:rPr>
              <a:t>預測到</a:t>
            </a:r>
            <a:r>
              <a:rPr lang="en-US" altLang="zh-TW" sz="1200" b="0" i="0" kern="1200" dirty="0">
                <a:solidFill>
                  <a:schemeClr val="tx1"/>
                </a:solidFill>
                <a:effectLst/>
                <a:latin typeface="+mn-lt"/>
                <a:ea typeface="+mn-ea"/>
                <a:cs typeface="+mn-cs"/>
              </a:rPr>
              <a:t>2025</a:t>
            </a:r>
            <a:r>
              <a:rPr lang="zh-TW" altLang="en-US" sz="1200" b="0" i="0" kern="1200" dirty="0">
                <a:solidFill>
                  <a:schemeClr val="tx1"/>
                </a:solidFill>
                <a:effectLst/>
                <a:latin typeface="+mn-lt"/>
                <a:ea typeface="+mn-ea"/>
                <a:cs typeface="+mn-cs"/>
              </a:rPr>
              <a:t>年，</a:t>
            </a:r>
            <a:r>
              <a:rPr lang="en-US" altLang="zh-TW" sz="1200" b="0" i="0" kern="1200" dirty="0">
                <a:solidFill>
                  <a:schemeClr val="tx1"/>
                </a:solidFill>
                <a:effectLst/>
                <a:latin typeface="+mn-lt"/>
                <a:ea typeface="+mn-ea"/>
                <a:cs typeface="+mn-cs"/>
              </a:rPr>
              <a:t>80</a:t>
            </a:r>
            <a:r>
              <a:rPr lang="zh-TW" altLang="en-US" sz="1200" b="0" i="0" kern="1200" dirty="0">
                <a:solidFill>
                  <a:schemeClr val="tx1"/>
                </a:solidFill>
                <a:effectLst/>
                <a:latin typeface="+mn-lt"/>
                <a:ea typeface="+mn-ea"/>
                <a:cs typeface="+mn-cs"/>
              </a:rPr>
              <a:t>％的外科手術很可能由機器人完成。</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en-US" altLang="zh-TW" sz="1200" b="1" i="0" kern="1200" dirty="0">
                <a:solidFill>
                  <a:schemeClr val="tx1"/>
                </a:solidFill>
                <a:effectLst/>
                <a:latin typeface="+mn-lt"/>
                <a:ea typeface="+mn-ea"/>
                <a:cs typeface="+mn-cs"/>
              </a:rPr>
              <a:t>4.</a:t>
            </a:r>
            <a:r>
              <a:rPr lang="zh-TW" altLang="en-US" sz="1200" b="1" i="0" kern="1200" dirty="0">
                <a:solidFill>
                  <a:schemeClr val="tx1"/>
                </a:solidFill>
                <a:effectLst/>
                <a:latin typeface="+mn-lt"/>
                <a:ea typeface="+mn-ea"/>
                <a:cs typeface="+mn-cs"/>
              </a:rPr>
              <a:t>物聯網和穿戴式裝置</a:t>
            </a: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民眾將越來越願意參與管理自己的個人健康。穿戴式裝備和連網裝置比以往任何時候都更能幫助我們選擇健康的生活方式，並解決特定的疾病，如</a:t>
            </a:r>
            <a:r>
              <a:rPr lang="en-US" altLang="zh-TW" sz="1200" b="0" i="0" kern="1200" dirty="0">
                <a:solidFill>
                  <a:schemeClr val="tx1"/>
                </a:solidFill>
                <a:effectLst/>
                <a:latin typeface="+mn-lt"/>
                <a:ea typeface="+mn-ea"/>
                <a:cs typeface="+mn-cs"/>
              </a:rPr>
              <a:t>COPD</a:t>
            </a:r>
            <a:r>
              <a:rPr lang="zh-TW" altLang="en-US" sz="1200" b="0" i="0" kern="1200" dirty="0">
                <a:solidFill>
                  <a:schemeClr val="tx1"/>
                </a:solidFill>
                <a:effectLst/>
                <a:latin typeface="+mn-lt"/>
                <a:ea typeface="+mn-ea"/>
                <a:cs typeface="+mn-cs"/>
              </a:rPr>
              <a:t>、心律不整、氣喘、疼痛管理等等。</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
            </a:r>
            <a:br>
              <a:rPr lang="zh-TW" altLang="en-US" sz="1200" b="0" i="0" kern="1200" dirty="0">
                <a:solidFill>
                  <a:schemeClr val="tx1"/>
                </a:solidFill>
                <a:effectLst/>
                <a:latin typeface="+mn-lt"/>
                <a:ea typeface="+mn-ea"/>
                <a:cs typeface="+mn-cs"/>
              </a:rPr>
            </a:br>
            <a:r>
              <a:rPr lang="zh-TW" altLang="en-US" sz="1200" b="0" i="0" kern="1200" dirty="0">
                <a:solidFill>
                  <a:schemeClr val="tx1"/>
                </a:solidFill>
                <a:effectLst/>
                <a:latin typeface="+mn-lt"/>
                <a:ea typeface="+mn-ea"/>
                <a:cs typeface="+mn-cs"/>
              </a:rPr>
              <a:t>根據 </a:t>
            </a:r>
            <a:r>
              <a:rPr lang="en-US" altLang="zh-TW" sz="1200" b="0" i="0" kern="1200" dirty="0">
                <a:solidFill>
                  <a:schemeClr val="tx1"/>
                </a:solidFill>
                <a:effectLst/>
                <a:latin typeface="+mn-lt"/>
                <a:ea typeface="+mn-ea"/>
                <a:cs typeface="+mn-cs"/>
              </a:rPr>
              <a:t>Gartner</a:t>
            </a:r>
            <a:r>
              <a:rPr lang="zh-TW" altLang="en-US" sz="1200" b="0" i="0" kern="1200" dirty="0">
                <a:solidFill>
                  <a:schemeClr val="tx1"/>
                </a:solidFill>
                <a:effectLst/>
                <a:latin typeface="+mn-lt"/>
                <a:ea typeface="+mn-ea"/>
                <a:cs typeface="+mn-cs"/>
              </a:rPr>
              <a:t>的數據 ，</a:t>
            </a:r>
            <a:r>
              <a:rPr lang="en-US" altLang="zh-TW" sz="1200" b="0" i="0" kern="1200" dirty="0">
                <a:solidFill>
                  <a:schemeClr val="tx1"/>
                </a:solidFill>
                <a:effectLst/>
                <a:latin typeface="+mn-lt"/>
                <a:ea typeface="+mn-ea"/>
                <a:cs typeface="+mn-cs"/>
              </a:rPr>
              <a:t>2017</a:t>
            </a:r>
            <a:r>
              <a:rPr lang="zh-TW" altLang="en-US" sz="1200" b="0" i="0" kern="1200" dirty="0">
                <a:solidFill>
                  <a:schemeClr val="tx1"/>
                </a:solidFill>
                <a:effectLst/>
                <a:latin typeface="+mn-lt"/>
                <a:ea typeface="+mn-ea"/>
                <a:cs typeface="+mn-cs"/>
              </a:rPr>
              <a:t>年穿戴式裝置技術市場將成長</a:t>
            </a:r>
            <a:r>
              <a:rPr lang="en-US" altLang="zh-TW" sz="1200" b="0" i="0" kern="1200" dirty="0">
                <a:solidFill>
                  <a:schemeClr val="tx1"/>
                </a:solidFill>
                <a:effectLst/>
                <a:latin typeface="+mn-lt"/>
                <a:ea typeface="+mn-ea"/>
                <a:cs typeface="+mn-cs"/>
              </a:rPr>
              <a:t>16.7</a:t>
            </a:r>
            <a:r>
              <a:rPr lang="zh-TW" altLang="en-US" sz="1200" b="0" i="0" kern="1200" dirty="0">
                <a:solidFill>
                  <a:schemeClr val="tx1"/>
                </a:solidFill>
                <a:effectLst/>
                <a:latin typeface="+mn-lt"/>
                <a:ea typeface="+mn-ea"/>
                <a:cs typeface="+mn-cs"/>
              </a:rPr>
              <a:t>％，銷售量為</a:t>
            </a:r>
            <a:r>
              <a:rPr lang="en-US" altLang="zh-TW" sz="1200" b="0" i="0" kern="1200" dirty="0">
                <a:solidFill>
                  <a:schemeClr val="tx1"/>
                </a:solidFill>
                <a:effectLst/>
                <a:latin typeface="+mn-lt"/>
                <a:ea typeface="+mn-ea"/>
                <a:cs typeface="+mn-cs"/>
              </a:rPr>
              <a:t>3.104</a:t>
            </a:r>
            <a:r>
              <a:rPr lang="zh-TW" altLang="en-US" sz="1200" b="0" i="0" kern="1200" dirty="0">
                <a:solidFill>
                  <a:schemeClr val="tx1"/>
                </a:solidFill>
                <a:effectLst/>
                <a:latin typeface="+mn-lt"/>
                <a:ea typeface="+mn-ea"/>
                <a:cs typeface="+mn-cs"/>
              </a:rPr>
              <a:t>億台。根據預測到</a:t>
            </a:r>
            <a:r>
              <a:rPr lang="en-US" altLang="zh-TW" sz="1200" b="0" i="0" kern="1200" dirty="0">
                <a:solidFill>
                  <a:schemeClr val="tx1"/>
                </a:solidFill>
                <a:effectLst/>
                <a:latin typeface="+mn-lt"/>
                <a:ea typeface="+mn-ea"/>
                <a:cs typeface="+mn-cs"/>
              </a:rPr>
              <a:t>2021</a:t>
            </a:r>
            <a:r>
              <a:rPr lang="zh-TW" altLang="en-US" sz="1200" b="0" i="0" kern="1200" dirty="0">
                <a:solidFill>
                  <a:schemeClr val="tx1"/>
                </a:solidFill>
                <a:effectLst/>
                <a:latin typeface="+mn-lt"/>
                <a:ea typeface="+mn-ea"/>
                <a:cs typeface="+mn-cs"/>
              </a:rPr>
              <a:t>年，穿戴式裝置市場將達到超過</a:t>
            </a:r>
            <a:r>
              <a:rPr lang="en-US" altLang="zh-TW" sz="1200" b="0" i="0" kern="1200" dirty="0">
                <a:solidFill>
                  <a:schemeClr val="tx1"/>
                </a:solidFill>
                <a:effectLst/>
                <a:latin typeface="+mn-lt"/>
                <a:ea typeface="+mn-ea"/>
                <a:cs typeface="+mn-cs"/>
              </a:rPr>
              <a:t>5</a:t>
            </a:r>
            <a:r>
              <a:rPr lang="zh-TW" altLang="en-US" sz="1200" b="0" i="0" kern="1200" dirty="0">
                <a:solidFill>
                  <a:schemeClr val="tx1"/>
                </a:solidFill>
                <a:effectLst/>
                <a:latin typeface="+mn-lt"/>
                <a:ea typeface="+mn-ea"/>
                <a:cs typeface="+mn-cs"/>
              </a:rPr>
              <a:t>億個單位。根據 </a:t>
            </a:r>
            <a:r>
              <a:rPr lang="en-US" altLang="zh-TW" sz="1200" b="0" i="0" kern="1200" dirty="0">
                <a:solidFill>
                  <a:schemeClr val="tx1"/>
                </a:solidFill>
                <a:effectLst/>
                <a:latin typeface="+mn-lt"/>
                <a:ea typeface="+mn-ea"/>
                <a:cs typeface="+mn-cs"/>
              </a:rPr>
              <a:t>Research and Markets</a:t>
            </a:r>
            <a:r>
              <a:rPr lang="zh-TW" altLang="en-US" sz="1200" b="0" i="0" kern="1200" dirty="0">
                <a:solidFill>
                  <a:schemeClr val="tx1"/>
                </a:solidFill>
                <a:effectLst/>
                <a:latin typeface="+mn-lt"/>
                <a:ea typeface="+mn-ea"/>
                <a:cs typeface="+mn-cs"/>
              </a:rPr>
              <a:t>的數據顯示 ，到</a:t>
            </a:r>
            <a:r>
              <a:rPr lang="en-US" altLang="zh-TW" sz="1200" b="0" i="0" kern="1200" dirty="0">
                <a:solidFill>
                  <a:schemeClr val="tx1"/>
                </a:solidFill>
                <a:effectLst/>
                <a:latin typeface="+mn-lt"/>
                <a:ea typeface="+mn-ea"/>
                <a:cs typeface="+mn-cs"/>
              </a:rPr>
              <a:t>2022</a:t>
            </a:r>
            <a:r>
              <a:rPr lang="zh-TW" altLang="en-US" sz="1200" b="0" i="0" kern="1200" dirty="0">
                <a:solidFill>
                  <a:schemeClr val="tx1"/>
                </a:solidFill>
                <a:effectLst/>
                <a:latin typeface="+mn-lt"/>
                <a:ea typeface="+mn-ea"/>
                <a:cs typeface="+mn-cs"/>
              </a:rPr>
              <a:t>年穿戴式醫療裝置市場預計將達到</a:t>
            </a:r>
            <a:r>
              <a:rPr lang="en-US" altLang="zh-TW" sz="1200" b="0" i="0" kern="1200" dirty="0">
                <a:solidFill>
                  <a:schemeClr val="tx1"/>
                </a:solidFill>
                <a:effectLst/>
                <a:latin typeface="+mn-lt"/>
                <a:ea typeface="+mn-ea"/>
                <a:cs typeface="+mn-cs"/>
              </a:rPr>
              <a:t>144</a:t>
            </a:r>
            <a:r>
              <a:rPr lang="zh-TW" altLang="en-US" sz="1200" b="0" i="0" kern="1200" dirty="0">
                <a:solidFill>
                  <a:schemeClr val="tx1"/>
                </a:solidFill>
                <a:effectLst/>
                <a:latin typeface="+mn-lt"/>
                <a:ea typeface="+mn-ea"/>
                <a:cs typeface="+mn-cs"/>
              </a:rPr>
              <a:t>億美元，從</a:t>
            </a:r>
            <a:r>
              <a:rPr lang="en-US" altLang="zh-TW" sz="1200" b="0" i="0" kern="1200" dirty="0">
                <a:solidFill>
                  <a:schemeClr val="tx1"/>
                </a:solidFill>
                <a:effectLst/>
                <a:latin typeface="+mn-lt"/>
                <a:ea typeface="+mn-ea"/>
                <a:cs typeface="+mn-cs"/>
              </a:rPr>
              <a:t>2017</a:t>
            </a:r>
            <a:r>
              <a:rPr lang="zh-TW" altLang="en-US" sz="1200" b="0" i="0" kern="1200" dirty="0">
                <a:solidFill>
                  <a:schemeClr val="tx1"/>
                </a:solidFill>
                <a:effectLst/>
                <a:latin typeface="+mn-lt"/>
                <a:ea typeface="+mn-ea"/>
                <a:cs typeface="+mn-cs"/>
              </a:rPr>
              <a:t>年的</a:t>
            </a:r>
            <a:r>
              <a:rPr lang="en-US" altLang="zh-TW" sz="1200" b="0" i="0" kern="1200" dirty="0">
                <a:solidFill>
                  <a:schemeClr val="tx1"/>
                </a:solidFill>
                <a:effectLst/>
                <a:latin typeface="+mn-lt"/>
                <a:ea typeface="+mn-ea"/>
                <a:cs typeface="+mn-cs"/>
              </a:rPr>
              <a:t>62.2</a:t>
            </a:r>
            <a:r>
              <a:rPr lang="zh-TW" altLang="en-US" sz="1200" b="0" i="0" kern="1200" dirty="0">
                <a:solidFill>
                  <a:schemeClr val="tx1"/>
                </a:solidFill>
                <a:effectLst/>
                <a:latin typeface="+mn-lt"/>
                <a:ea typeface="+mn-ea"/>
                <a:cs typeface="+mn-cs"/>
              </a:rPr>
              <a:t>億美元以</a:t>
            </a:r>
            <a:r>
              <a:rPr lang="en-US" altLang="zh-TW" sz="1200" b="0" i="0" kern="1200" dirty="0">
                <a:solidFill>
                  <a:schemeClr val="tx1"/>
                </a:solidFill>
                <a:effectLst/>
                <a:latin typeface="+mn-lt"/>
                <a:ea typeface="+mn-ea"/>
                <a:cs typeface="+mn-cs"/>
              </a:rPr>
              <a:t>18.3</a:t>
            </a:r>
            <a:r>
              <a:rPr lang="zh-TW" altLang="en-US" sz="1200" b="0" i="0" kern="1200" dirty="0">
                <a:solidFill>
                  <a:schemeClr val="tx1"/>
                </a:solidFill>
                <a:effectLst/>
                <a:latin typeface="+mn-lt"/>
                <a:ea typeface="+mn-ea"/>
                <a:cs typeface="+mn-cs"/>
              </a:rPr>
              <a:t>％之成長率。</a:t>
            </a:r>
            <a:br>
              <a:rPr lang="zh-TW" altLang="en-US" sz="1200" b="0" i="0" kern="1200" dirty="0">
                <a:solidFill>
                  <a:schemeClr val="tx1"/>
                </a:solidFill>
                <a:effectLst/>
                <a:latin typeface="+mn-lt"/>
                <a:ea typeface="+mn-ea"/>
                <a:cs typeface="+mn-cs"/>
              </a:rPr>
            </a:br>
            <a:endParaRPr lang="zh-TW" altLang="en-US" dirty="0"/>
          </a:p>
        </p:txBody>
      </p:sp>
      <p:sp>
        <p:nvSpPr>
          <p:cNvPr id="4" name="投影片編號版面配置區 3"/>
          <p:cNvSpPr>
            <a:spLocks noGrp="1"/>
          </p:cNvSpPr>
          <p:nvPr>
            <p:ph type="sldNum" sz="quarter" idx="5"/>
          </p:nvPr>
        </p:nvSpPr>
        <p:spPr/>
        <p:txBody>
          <a:bodyPr/>
          <a:lstStyle/>
          <a:p>
            <a:fld id="{FD067558-BE85-4DCA-BEBD-EC1632E1871E}" type="slidenum">
              <a:rPr lang="zh-TW" altLang="en-US" smtClean="0"/>
              <a:t>4</a:t>
            </a:fld>
            <a:endParaRPr lang="zh-TW" altLang="en-US"/>
          </a:p>
        </p:txBody>
      </p:sp>
    </p:spTree>
    <p:extLst>
      <p:ext uri="{BB962C8B-B14F-4D97-AF65-F5344CB8AC3E}">
        <p14:creationId xmlns:p14="http://schemas.microsoft.com/office/powerpoint/2010/main" val="161006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FD067558-BE85-4DCA-BEBD-EC1632E1871E}" type="slidenum">
              <a:rPr lang="zh-TW" altLang="en-US" smtClean="0"/>
              <a:t>7</a:t>
            </a:fld>
            <a:endParaRPr lang="zh-TW" altLang="en-US"/>
          </a:p>
        </p:txBody>
      </p:sp>
    </p:spTree>
    <p:extLst>
      <p:ext uri="{BB962C8B-B14F-4D97-AF65-F5344CB8AC3E}">
        <p14:creationId xmlns:p14="http://schemas.microsoft.com/office/powerpoint/2010/main" val="3931860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E60EB4-A017-42D4-AE00-CC6D268F6B04}"/>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B7A742B-C93E-438F-9220-DE8A438C4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F0741D8E-DF21-4CAB-9EBD-E22AE003C4CC}"/>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5" name="頁尾版面配置區 4">
            <a:extLst>
              <a:ext uri="{FF2B5EF4-FFF2-40B4-BE49-F238E27FC236}">
                <a16:creationId xmlns:a16="http://schemas.microsoft.com/office/drawing/2014/main" id="{CF124522-BF63-4D9E-891B-9D6023926D1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427384-CB32-4301-BF98-011B46A3DB15}"/>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337106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24BF8DE-2FB6-4D1F-A611-0094BA18E80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B1681C1D-A80F-4EB0-9171-567CCDB6F8C1}"/>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FF1472A-7B71-4F70-A3CF-06F0B6D0FEE5}"/>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5" name="頁尾版面配置區 4">
            <a:extLst>
              <a:ext uri="{FF2B5EF4-FFF2-40B4-BE49-F238E27FC236}">
                <a16:creationId xmlns:a16="http://schemas.microsoft.com/office/drawing/2014/main" id="{4350F03F-4211-4098-A670-A33B9AB60360}"/>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55ACB3F-BA3A-46B0-B1DC-7686150BABCE}"/>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1633209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3D5BA446-D9F3-44F1-BCBC-61443563B81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62D904FC-2567-4DD7-A91E-9E19EF81A7C0}"/>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76EE41C-DDCF-45C0-BF2E-37CDB66A1CDE}"/>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5" name="頁尾版面配置區 4">
            <a:extLst>
              <a:ext uri="{FF2B5EF4-FFF2-40B4-BE49-F238E27FC236}">
                <a16:creationId xmlns:a16="http://schemas.microsoft.com/office/drawing/2014/main" id="{5DFFCF72-9D43-4CE0-8C2C-58CD8188565F}"/>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43392CC-5276-4657-B9F8-6D19EF07A28F}"/>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1798688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54F8362-B348-44DF-9D91-D2D44F336A5B}"/>
              </a:ext>
            </a:extLst>
          </p:cNvPr>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EA1F9812-6ADC-4DC3-8C8B-CE14BB753C24}"/>
              </a:ext>
            </a:extLst>
          </p:cNvPr>
          <p:cNvSpPr>
            <a:spLocks noGrp="1"/>
          </p:cNvSpPr>
          <p:nvPr>
            <p:ph idx="1"/>
          </p:nvPr>
        </p:nvSpPr>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68654F5-6C0F-43D0-8D8F-9188D2866ACC}"/>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5" name="頁尾版面配置區 4">
            <a:extLst>
              <a:ext uri="{FF2B5EF4-FFF2-40B4-BE49-F238E27FC236}">
                <a16:creationId xmlns:a16="http://schemas.microsoft.com/office/drawing/2014/main" id="{8D210987-8499-4EA8-8B51-EA27B764C8B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DDAF8F4C-B75A-4B8C-A9E7-AAB109137676}"/>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3033141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76AE023-85DA-4E51-8087-30F7E9AC14F5}"/>
              </a:ext>
            </a:extLst>
          </p:cNvPr>
          <p:cNvSpPr>
            <a:spLocks noGrp="1"/>
          </p:cNvSpPr>
          <p:nvPr>
            <p:ph type="title"/>
          </p:nvPr>
        </p:nvSpPr>
        <p:spPr>
          <a:xfrm>
            <a:off x="831850" y="1709738"/>
            <a:ext cx="10515600" cy="2852737"/>
          </a:xfrm>
        </p:spPr>
        <p:txBody>
          <a:bodyPr anchor="b"/>
          <a:lstStyle>
            <a:lvl1pPr>
              <a:defRPr sz="6000">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B9D536B9-69D9-4E33-9E77-D1EE44BB61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微軟正黑體" panose="020B0604030504040204" pitchFamily="34" charset="-120"/>
                <a:ea typeface="微軟正黑體" panose="020B0604030504040204" pitchFamily="34"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8AB206DF-3F61-4B01-8171-FB3AAD92FECB}"/>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5" name="頁尾版面配置區 4">
            <a:extLst>
              <a:ext uri="{FF2B5EF4-FFF2-40B4-BE49-F238E27FC236}">
                <a16:creationId xmlns:a16="http://schemas.microsoft.com/office/drawing/2014/main" id="{53EC73B1-4FA6-4258-9E9D-742D0631726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2FD19A0-5FC1-4474-9737-80B539304551}"/>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391813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4BC5BA-A49F-4466-9805-CAD6B3C51F85}"/>
              </a:ext>
            </a:extLst>
          </p:cNvPr>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62D916F-8837-4F9B-909D-D037E097E914}"/>
              </a:ext>
            </a:extLst>
          </p:cNvPr>
          <p:cNvSpPr>
            <a:spLocks noGrp="1"/>
          </p:cNvSpPr>
          <p:nvPr>
            <p:ph sz="half" idx="1"/>
          </p:nvPr>
        </p:nvSpPr>
        <p:spPr>
          <a:xfrm>
            <a:off x="838200" y="1825625"/>
            <a:ext cx="5181600" cy="435133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4F31D8F3-3461-4872-B085-76F28CBDB512}"/>
              </a:ext>
            </a:extLst>
          </p:cNvPr>
          <p:cNvSpPr>
            <a:spLocks noGrp="1"/>
          </p:cNvSpPr>
          <p:nvPr>
            <p:ph sz="half" idx="2"/>
          </p:nvPr>
        </p:nvSpPr>
        <p:spPr>
          <a:xfrm>
            <a:off x="6172200" y="1825625"/>
            <a:ext cx="5181600" cy="4351338"/>
          </a:xfrm>
        </p:spPr>
        <p:txBody>
          <a:bodyPr/>
          <a:lstStyle>
            <a:lvl1pPr>
              <a:defRPr>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867F20EF-659C-4E50-B097-4F35C123A06B}"/>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6" name="頁尾版面配置區 5">
            <a:extLst>
              <a:ext uri="{FF2B5EF4-FFF2-40B4-BE49-F238E27FC236}">
                <a16:creationId xmlns:a16="http://schemas.microsoft.com/office/drawing/2014/main" id="{F0553FC9-AAED-43C3-9564-8A96192A0EFF}"/>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7C9B0C25-6ED7-42BD-B0E0-1466BDD49913}"/>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3259014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0BECE0-23B9-4616-B678-C17D555E2BA3}"/>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364D0AD4-E6A7-4027-A16D-FA913D92CE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E5C6BBFC-C450-4E8C-9577-DBD5FEDFE852}"/>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AF0213F5-FBEE-4082-B7D7-121855335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85C3DC21-17A7-4514-9EC3-E7C58A8A418E}"/>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5A8DDD3A-F8C5-4803-AC9C-B364894AF67E}"/>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8" name="頁尾版面配置區 7">
            <a:extLst>
              <a:ext uri="{FF2B5EF4-FFF2-40B4-BE49-F238E27FC236}">
                <a16:creationId xmlns:a16="http://schemas.microsoft.com/office/drawing/2014/main" id="{31E70FB5-4F57-4371-A1A2-726D1B07843F}"/>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18D3F58-FE31-47B1-A75B-2F43ACE4243E}"/>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379171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54190E-B1DB-4A7B-BC8D-09574E382DCC}"/>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AEBF935-3B93-43EE-A1C3-B94058C674E5}"/>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4" name="頁尾版面配置區 3">
            <a:extLst>
              <a:ext uri="{FF2B5EF4-FFF2-40B4-BE49-F238E27FC236}">
                <a16:creationId xmlns:a16="http://schemas.microsoft.com/office/drawing/2014/main" id="{8238775B-49C3-468E-AAED-4491868D9428}"/>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59F3FFFE-EBDE-4C92-8377-4DD7751D2BE6}"/>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259036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8E41CD8-783D-4133-A2BC-A43D270BAB11}"/>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3" name="頁尾版面配置區 2">
            <a:extLst>
              <a:ext uri="{FF2B5EF4-FFF2-40B4-BE49-F238E27FC236}">
                <a16:creationId xmlns:a16="http://schemas.microsoft.com/office/drawing/2014/main" id="{75F9C2FF-8CCD-4CF0-B213-65FBCAAB2388}"/>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9C55A7CF-1736-4CB8-A5C4-54CBE3A5D351}"/>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1066911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4E1158-AE27-45DB-9A43-0B393C51BDE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966B3C46-4428-4F09-B405-6BFBCD0820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9B6576B-0A88-4519-8637-C425F7CB28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70025340-D5C4-4D31-940A-23AEC78FB147}"/>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6" name="頁尾版面配置區 5">
            <a:extLst>
              <a:ext uri="{FF2B5EF4-FFF2-40B4-BE49-F238E27FC236}">
                <a16:creationId xmlns:a16="http://schemas.microsoft.com/office/drawing/2014/main" id="{8D3C210E-9424-4CC5-9B77-9787762ABB0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1E8D6D1-4DA4-47B3-A431-8E495583911B}"/>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1464539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FB606C-FD5C-4AA4-8D71-001249EFE292}"/>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B6CA572-EA29-4FF9-A44D-17A289714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D2938A03-ECA3-44FD-9D42-94A0F9205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E47A00A1-8E7C-424C-8253-3AC3EC1DDB00}"/>
              </a:ext>
            </a:extLst>
          </p:cNvPr>
          <p:cNvSpPr>
            <a:spLocks noGrp="1"/>
          </p:cNvSpPr>
          <p:nvPr>
            <p:ph type="dt" sz="half" idx="10"/>
          </p:nvPr>
        </p:nvSpPr>
        <p:spPr/>
        <p:txBody>
          <a:bodyPr/>
          <a:lstStyle/>
          <a:p>
            <a:fld id="{B25CAB22-9499-430F-A40F-41E1CC543282}" type="datetimeFigureOut">
              <a:rPr lang="zh-TW" altLang="en-US" smtClean="0"/>
              <a:t>2018/11/12</a:t>
            </a:fld>
            <a:endParaRPr lang="zh-TW" altLang="en-US"/>
          </a:p>
        </p:txBody>
      </p:sp>
      <p:sp>
        <p:nvSpPr>
          <p:cNvPr id="6" name="頁尾版面配置區 5">
            <a:extLst>
              <a:ext uri="{FF2B5EF4-FFF2-40B4-BE49-F238E27FC236}">
                <a16:creationId xmlns:a16="http://schemas.microsoft.com/office/drawing/2014/main" id="{FAA792A6-5873-42E3-8002-9CE626DC4C6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4C9328D3-1CBF-4390-926E-70CA74B52F41}"/>
              </a:ext>
            </a:extLst>
          </p:cNvPr>
          <p:cNvSpPr>
            <a:spLocks noGrp="1"/>
          </p:cNvSpPr>
          <p:nvPr>
            <p:ph type="sldNum" sz="quarter" idx="12"/>
          </p:nvPr>
        </p:nvSpPr>
        <p:spPr/>
        <p:txBody>
          <a:body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128504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A97A891A-8403-4791-BADE-19538A6EC0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8726F994-C66A-4F2D-ABB3-573C536598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8268706-5E5B-4933-A5A1-EF217D8CE1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5CAB22-9499-430F-A40F-41E1CC543282}" type="datetimeFigureOut">
              <a:rPr lang="zh-TW" altLang="en-US" smtClean="0"/>
              <a:t>2018/11/12</a:t>
            </a:fld>
            <a:endParaRPr lang="zh-TW" altLang="en-US"/>
          </a:p>
        </p:txBody>
      </p:sp>
      <p:sp>
        <p:nvSpPr>
          <p:cNvPr id="5" name="頁尾版面配置區 4">
            <a:extLst>
              <a:ext uri="{FF2B5EF4-FFF2-40B4-BE49-F238E27FC236}">
                <a16:creationId xmlns:a16="http://schemas.microsoft.com/office/drawing/2014/main" id="{FF969171-D589-4DB8-BD46-0E950AA35D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83D468B9-437F-457C-9915-B7B022F7CC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E9B1C-5B9B-4329-959B-3B11C96EDA94}" type="slidenum">
              <a:rPr lang="zh-TW" altLang="en-US" smtClean="0"/>
              <a:t>‹#›</a:t>
            </a:fld>
            <a:endParaRPr lang="zh-TW" altLang="en-US"/>
          </a:p>
        </p:txBody>
      </p:sp>
    </p:spTree>
    <p:extLst>
      <p:ext uri="{BB962C8B-B14F-4D97-AF65-F5344CB8AC3E}">
        <p14:creationId xmlns:p14="http://schemas.microsoft.com/office/powerpoint/2010/main" val="247368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1B4431-8E29-4F78-9949-03C7439C5ED0}"/>
              </a:ext>
            </a:extLst>
          </p:cNvPr>
          <p:cNvSpPr>
            <a:spLocks noGrp="1"/>
          </p:cNvSpPr>
          <p:nvPr>
            <p:ph type="ctrTitle"/>
          </p:nvPr>
        </p:nvSpPr>
        <p:spPr/>
        <p:txBody>
          <a:bodyPr/>
          <a:lstStyle/>
          <a:p>
            <a:r>
              <a:rPr lang="zh-TW" altLang="en-US" dirty="0">
                <a:latin typeface="微軟正黑體" panose="020B0604030504040204" pitchFamily="34" charset="-120"/>
                <a:ea typeface="微軟正黑體" panose="020B0604030504040204" pitchFamily="34" charset="-120"/>
              </a:rPr>
              <a:t>智能病房、智能長照病房</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en-US" sz="4800" dirty="0">
                <a:latin typeface="微軟正黑體" panose="020B0604030504040204" pitchFamily="34" charset="-120"/>
                <a:ea typeface="微軟正黑體" panose="020B0604030504040204" pitchFamily="34" charset="-120"/>
              </a:rPr>
              <a:t>專案計畫</a:t>
            </a:r>
            <a:endParaRPr lang="zh-TW" altLang="en-US" dirty="0">
              <a:latin typeface="微軟正黑體" panose="020B0604030504040204" pitchFamily="34" charset="-120"/>
              <a:ea typeface="微軟正黑體" panose="020B0604030504040204" pitchFamily="34" charset="-120"/>
            </a:endParaRPr>
          </a:p>
        </p:txBody>
      </p:sp>
      <p:sp>
        <p:nvSpPr>
          <p:cNvPr id="3" name="副標題 2">
            <a:extLst>
              <a:ext uri="{FF2B5EF4-FFF2-40B4-BE49-F238E27FC236}">
                <a16:creationId xmlns:a16="http://schemas.microsoft.com/office/drawing/2014/main" id="{ADF1E6FA-D351-4A3E-BC15-3842AC687F06}"/>
              </a:ext>
            </a:extLst>
          </p:cNvPr>
          <p:cNvSpPr>
            <a:spLocks noGrp="1"/>
          </p:cNvSpPr>
          <p:nvPr>
            <p:ph type="subTitle" idx="1"/>
          </p:nvPr>
        </p:nvSpPr>
        <p:spPr/>
        <p:txBody>
          <a:bodyPr/>
          <a:lstStyle/>
          <a:p>
            <a:r>
              <a:rPr lang="zh-TW" altLang="en-US" dirty="0">
                <a:latin typeface="微軟正黑體" panose="020B0604030504040204" pitchFamily="34" charset="-120"/>
                <a:ea typeface="微軟正黑體" panose="020B0604030504040204" pitchFamily="34" charset="-120"/>
              </a:rPr>
              <a:t>新光醫院創新育成中心</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林致凡</a:t>
            </a:r>
          </a:p>
        </p:txBody>
      </p:sp>
    </p:spTree>
    <p:extLst>
      <p:ext uri="{BB962C8B-B14F-4D97-AF65-F5344CB8AC3E}">
        <p14:creationId xmlns:p14="http://schemas.microsoft.com/office/powerpoint/2010/main" val="1890758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74F77E-5FE0-485F-9EC8-A915083C3CED}"/>
              </a:ext>
            </a:extLst>
          </p:cNvPr>
          <p:cNvSpPr>
            <a:spLocks noGrp="1"/>
          </p:cNvSpPr>
          <p:nvPr>
            <p:ph type="title"/>
          </p:nvPr>
        </p:nvSpPr>
        <p:spPr/>
        <p:txBody>
          <a:bodyPr/>
          <a:lstStyle/>
          <a:p>
            <a:r>
              <a:rPr lang="zh-TW" altLang="en-US" dirty="0"/>
              <a:t>方案二</a:t>
            </a:r>
            <a:r>
              <a:rPr lang="en-US" altLang="zh-TW" dirty="0"/>
              <a:t>:</a:t>
            </a:r>
            <a:r>
              <a:rPr lang="zh-TW" altLang="en-US" dirty="0"/>
              <a:t>自行整合開發</a:t>
            </a:r>
          </a:p>
        </p:txBody>
      </p:sp>
      <p:sp>
        <p:nvSpPr>
          <p:cNvPr id="3" name="內容版面配置區 2">
            <a:extLst>
              <a:ext uri="{FF2B5EF4-FFF2-40B4-BE49-F238E27FC236}">
                <a16:creationId xmlns:a16="http://schemas.microsoft.com/office/drawing/2014/main" id="{D986784C-3A9C-4EF7-B86E-9FEDE0971448}"/>
              </a:ext>
            </a:extLst>
          </p:cNvPr>
          <p:cNvSpPr>
            <a:spLocks noGrp="1"/>
          </p:cNvSpPr>
          <p:nvPr>
            <p:ph idx="1"/>
          </p:nvPr>
        </p:nvSpPr>
        <p:spPr/>
        <p:txBody>
          <a:bodyPr/>
          <a:lstStyle/>
          <a:p>
            <a:r>
              <a:rPr lang="zh-TW" altLang="en-US" dirty="0"/>
              <a:t>創新育成中心整合資訊、硬體廠商開發</a:t>
            </a:r>
          </a:p>
        </p:txBody>
      </p:sp>
      <p:sp>
        <p:nvSpPr>
          <p:cNvPr id="4" name="內容版面配置區 2">
            <a:extLst>
              <a:ext uri="{FF2B5EF4-FFF2-40B4-BE49-F238E27FC236}">
                <a16:creationId xmlns:a16="http://schemas.microsoft.com/office/drawing/2014/main" id="{56061772-EF77-4EDF-923D-B37B49B8D906}"/>
              </a:ext>
            </a:extLst>
          </p:cNvPr>
          <p:cNvSpPr txBox="1">
            <a:spLocks/>
          </p:cNvSpPr>
          <p:nvPr/>
        </p:nvSpPr>
        <p:spPr>
          <a:xfrm>
            <a:off x="838200" y="2421526"/>
            <a:ext cx="5172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Pros</a:t>
            </a:r>
          </a:p>
          <a:p>
            <a:pPr lvl="1"/>
            <a:r>
              <a:rPr lang="zh-TW" altLang="en-US" dirty="0"/>
              <a:t>依本院特性客製化開發</a:t>
            </a:r>
            <a:endParaRPr lang="en-US" altLang="zh-TW" dirty="0"/>
          </a:p>
          <a:p>
            <a:pPr lvl="1"/>
            <a:r>
              <a:rPr lang="zh-TW" altLang="en-US" dirty="0"/>
              <a:t>援用舊有硬體升級</a:t>
            </a:r>
            <a:endParaRPr lang="en-US" altLang="zh-TW" dirty="0"/>
          </a:p>
          <a:p>
            <a:pPr lvl="1"/>
            <a:r>
              <a:rPr lang="zh-TW" altLang="en-US" dirty="0"/>
              <a:t>充分發揮新光集團資源</a:t>
            </a:r>
            <a:endParaRPr lang="en-US" altLang="zh-TW" dirty="0"/>
          </a:p>
          <a:p>
            <a:pPr lvl="1"/>
            <a:r>
              <a:rPr lang="zh-TW" altLang="en-US" dirty="0"/>
              <a:t>整合研究、專利案開發</a:t>
            </a:r>
            <a:endParaRPr lang="en-US" altLang="zh-TW" dirty="0"/>
          </a:p>
          <a:p>
            <a:pPr lvl="1"/>
            <a:r>
              <a:rPr lang="zh-TW" altLang="en-US" dirty="0"/>
              <a:t>廣納各廠商特色</a:t>
            </a:r>
            <a:endParaRPr lang="en-US" altLang="zh-TW" dirty="0"/>
          </a:p>
          <a:p>
            <a:pPr lvl="1"/>
            <a:endParaRPr lang="zh-TW" altLang="en-US" dirty="0"/>
          </a:p>
        </p:txBody>
      </p:sp>
      <p:sp>
        <p:nvSpPr>
          <p:cNvPr id="5" name="內容版面配置區 2">
            <a:extLst>
              <a:ext uri="{FF2B5EF4-FFF2-40B4-BE49-F238E27FC236}">
                <a16:creationId xmlns:a16="http://schemas.microsoft.com/office/drawing/2014/main" id="{6C5A148A-00BB-41A6-9844-AD5E40F1D7E7}"/>
              </a:ext>
            </a:extLst>
          </p:cNvPr>
          <p:cNvSpPr txBox="1">
            <a:spLocks/>
          </p:cNvSpPr>
          <p:nvPr/>
        </p:nvSpPr>
        <p:spPr>
          <a:xfrm>
            <a:off x="6181618" y="2421526"/>
            <a:ext cx="5172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Cons</a:t>
            </a:r>
          </a:p>
          <a:p>
            <a:pPr lvl="1"/>
            <a:r>
              <a:rPr lang="zh-TW" altLang="en-US" dirty="0"/>
              <a:t>經費來源</a:t>
            </a:r>
            <a:endParaRPr lang="en-US" altLang="zh-TW" dirty="0"/>
          </a:p>
          <a:p>
            <a:pPr lvl="1"/>
            <a:r>
              <a:rPr lang="zh-TW" altLang="en-US" dirty="0"/>
              <a:t>廠商整合困難</a:t>
            </a:r>
            <a:endParaRPr lang="en-US" altLang="zh-TW" dirty="0"/>
          </a:p>
          <a:p>
            <a:pPr lvl="1"/>
            <a:r>
              <a:rPr lang="zh-TW" altLang="en-US" dirty="0"/>
              <a:t>專業人力、能力</a:t>
            </a:r>
            <a:endParaRPr lang="en-US" altLang="zh-TW" dirty="0"/>
          </a:p>
          <a:p>
            <a:pPr lvl="1"/>
            <a:r>
              <a:rPr lang="zh-TW" altLang="en-US" dirty="0"/>
              <a:t>需各單位</a:t>
            </a:r>
            <a:r>
              <a:rPr lang="en-US" altLang="zh-TW" dirty="0"/>
              <a:t>(</a:t>
            </a:r>
            <a:r>
              <a:rPr lang="zh-TW" altLang="en-US" dirty="0"/>
              <a:t>醫師端、護理端</a:t>
            </a:r>
            <a:r>
              <a:rPr lang="en-US" altLang="zh-TW" dirty="0"/>
              <a:t>)</a:t>
            </a:r>
            <a:r>
              <a:rPr lang="zh-TW" altLang="en-US" dirty="0"/>
              <a:t>協調</a:t>
            </a:r>
            <a:endParaRPr lang="en-US" altLang="zh-TW" dirty="0"/>
          </a:p>
          <a:p>
            <a:pPr lvl="1"/>
            <a:endParaRPr lang="en-US" altLang="zh-TW" dirty="0"/>
          </a:p>
          <a:p>
            <a:pPr lvl="1"/>
            <a:endParaRPr lang="zh-TW" altLang="en-US" dirty="0"/>
          </a:p>
        </p:txBody>
      </p:sp>
      <p:pic>
        <p:nvPicPr>
          <p:cNvPr id="6" name="圖片 5">
            <a:extLst>
              <a:ext uri="{FF2B5EF4-FFF2-40B4-BE49-F238E27FC236}">
                <a16:creationId xmlns:a16="http://schemas.microsoft.com/office/drawing/2014/main" id="{42D3A064-68BB-4936-B0D4-DE3986F26EE4}"/>
              </a:ext>
            </a:extLst>
          </p:cNvPr>
          <p:cNvPicPr>
            <a:picLocks noChangeAspect="1"/>
          </p:cNvPicPr>
          <p:nvPr/>
        </p:nvPicPr>
        <p:blipFill>
          <a:blip r:embed="rId2"/>
          <a:stretch>
            <a:fillRect/>
          </a:stretch>
        </p:blipFill>
        <p:spPr>
          <a:xfrm>
            <a:off x="4541178" y="5275228"/>
            <a:ext cx="7123202" cy="1341008"/>
          </a:xfrm>
          <a:prstGeom prst="rect">
            <a:avLst/>
          </a:prstGeom>
        </p:spPr>
      </p:pic>
    </p:spTree>
    <p:extLst>
      <p:ext uri="{BB962C8B-B14F-4D97-AF65-F5344CB8AC3E}">
        <p14:creationId xmlns:p14="http://schemas.microsoft.com/office/powerpoint/2010/main" val="3777622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A6228D-5560-4EC6-AD8C-E22D85649668}"/>
              </a:ext>
            </a:extLst>
          </p:cNvPr>
          <p:cNvSpPr>
            <a:spLocks noGrp="1"/>
          </p:cNvSpPr>
          <p:nvPr>
            <p:ph type="title"/>
          </p:nvPr>
        </p:nvSpPr>
        <p:spPr>
          <a:xfrm>
            <a:off x="7362291" y="2766218"/>
            <a:ext cx="4987247" cy="1325563"/>
          </a:xfrm>
        </p:spPr>
        <p:txBody>
          <a:bodyPr/>
          <a:lstStyle/>
          <a:p>
            <a:r>
              <a:rPr lang="zh-TW" altLang="en-US" dirty="0"/>
              <a:t>敬請指教</a:t>
            </a:r>
          </a:p>
        </p:txBody>
      </p:sp>
      <p:pic>
        <p:nvPicPr>
          <p:cNvPr id="6146" name="Picture 2" descr="ãæ°å æºæ§é«çãçåçæå°çµæ">
            <a:extLst>
              <a:ext uri="{FF2B5EF4-FFF2-40B4-BE49-F238E27FC236}">
                <a16:creationId xmlns:a16="http://schemas.microsoft.com/office/drawing/2014/main" id="{B70E95BB-8E30-46ED-85D9-A281D74E4F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1037"/>
            <a:ext cx="7271321" cy="5332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1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DB7C8F-D90D-4ABD-850D-E0C8D5CAB29C}"/>
              </a:ext>
            </a:extLst>
          </p:cNvPr>
          <p:cNvSpPr>
            <a:spLocks noGrp="1"/>
          </p:cNvSpPr>
          <p:nvPr>
            <p:ph type="title"/>
          </p:nvPr>
        </p:nvSpPr>
        <p:spPr/>
        <p:txBody>
          <a:bodyPr/>
          <a:lstStyle/>
          <a:p>
            <a:r>
              <a:rPr lang="zh-TW" altLang="en-US" dirty="0"/>
              <a:t>進度追蹤</a:t>
            </a:r>
          </a:p>
        </p:txBody>
      </p:sp>
      <p:sp>
        <p:nvSpPr>
          <p:cNvPr id="3" name="內容版面配置區 2">
            <a:extLst>
              <a:ext uri="{FF2B5EF4-FFF2-40B4-BE49-F238E27FC236}">
                <a16:creationId xmlns:a16="http://schemas.microsoft.com/office/drawing/2014/main" id="{6B31B47C-920F-43B0-99DA-91FB94E74BE2}"/>
              </a:ext>
            </a:extLst>
          </p:cNvPr>
          <p:cNvSpPr>
            <a:spLocks noGrp="1"/>
          </p:cNvSpPr>
          <p:nvPr>
            <p:ph idx="1"/>
          </p:nvPr>
        </p:nvSpPr>
        <p:spPr/>
        <p:txBody>
          <a:bodyPr/>
          <a:lstStyle/>
          <a:p>
            <a:r>
              <a:rPr lang="en-US" altLang="zh-TW" dirty="0"/>
              <a:t>180927-</a:t>
            </a:r>
            <a:r>
              <a:rPr lang="zh-TW" altLang="en-US" dirty="0"/>
              <a:t>國眾電腦會談</a:t>
            </a:r>
            <a:endParaRPr lang="en-US" altLang="zh-TW" dirty="0"/>
          </a:p>
          <a:p>
            <a:pPr lvl="1"/>
            <a:r>
              <a:rPr lang="zh-TW" altLang="en-US" dirty="0"/>
              <a:t>會議結論</a:t>
            </a:r>
            <a:r>
              <a:rPr lang="en-US" altLang="zh-TW" dirty="0"/>
              <a:t>:</a:t>
            </a:r>
          </a:p>
          <a:p>
            <a:pPr lvl="2"/>
            <a:r>
              <a:rPr lang="zh-TW" altLang="en-US" dirty="0"/>
              <a:t>國眾電腦負責資通訊整合平台</a:t>
            </a:r>
            <a:endParaRPr lang="en-US" altLang="zh-TW" dirty="0"/>
          </a:p>
          <a:p>
            <a:pPr lvl="2"/>
            <a:r>
              <a:rPr lang="en-US" altLang="zh-TW" dirty="0"/>
              <a:t>10</a:t>
            </a:r>
            <a:r>
              <a:rPr lang="zh-TW" altLang="en-US" dirty="0"/>
              <a:t>月中舉行第</a:t>
            </a:r>
            <a:r>
              <a:rPr lang="en-US" altLang="zh-TW" dirty="0"/>
              <a:t>2</a:t>
            </a:r>
            <a:r>
              <a:rPr lang="zh-TW" altLang="en-US" dirty="0"/>
              <a:t>次會談，邀請護理部督導及病房護理長與會討論</a:t>
            </a:r>
            <a:endParaRPr lang="en-US" altLang="zh-TW" dirty="0"/>
          </a:p>
          <a:p>
            <a:pPr lvl="2"/>
            <a:r>
              <a:rPr lang="zh-TW" altLang="en-US" dirty="0"/>
              <a:t>建議智慧病房主要目標病患，例如</a:t>
            </a:r>
            <a:r>
              <a:rPr lang="en-US" altLang="zh-TW" dirty="0"/>
              <a:t>:</a:t>
            </a:r>
            <a:r>
              <a:rPr lang="zh-TW" altLang="en-US" dirty="0"/>
              <a:t>神經外科或心臟外科病患</a:t>
            </a:r>
            <a:endParaRPr lang="en-US" altLang="zh-TW" dirty="0"/>
          </a:p>
          <a:p>
            <a:pPr lvl="2"/>
            <a:r>
              <a:rPr lang="zh-TW" altLang="en-US" dirty="0"/>
              <a:t>麗台科技可能與心臟內科醫師合作，進行</a:t>
            </a:r>
            <a:r>
              <a:rPr lang="en-US" altLang="zh-TW" dirty="0"/>
              <a:t>IRB</a:t>
            </a:r>
            <a:r>
              <a:rPr lang="zh-TW" altLang="en-US" dirty="0"/>
              <a:t>案並投資智慧病房；麗臺穿戴式裝置已獲健保補助</a:t>
            </a:r>
            <a:endParaRPr lang="en-US" altLang="zh-TW" dirty="0"/>
          </a:p>
          <a:p>
            <a:pPr lvl="2"/>
            <a:r>
              <a:rPr lang="zh-TW" altLang="en-US" dirty="0"/>
              <a:t>可能利用院內計畫或專案經費補助病房裝潢費用</a:t>
            </a:r>
          </a:p>
          <a:p>
            <a:pPr lvl="2"/>
            <a:endParaRPr lang="zh-TW" altLang="en-US" dirty="0"/>
          </a:p>
        </p:txBody>
      </p:sp>
    </p:spTree>
    <p:extLst>
      <p:ext uri="{BB962C8B-B14F-4D97-AF65-F5344CB8AC3E}">
        <p14:creationId xmlns:p14="http://schemas.microsoft.com/office/powerpoint/2010/main" val="289956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5BC1C5-FBAD-4269-98FB-6304459F47A0}"/>
              </a:ext>
            </a:extLst>
          </p:cNvPr>
          <p:cNvSpPr>
            <a:spLocks noGrp="1"/>
          </p:cNvSpPr>
          <p:nvPr>
            <p:ph type="title"/>
          </p:nvPr>
        </p:nvSpPr>
        <p:spPr/>
        <p:txBody>
          <a:bodyPr/>
          <a:lstStyle/>
          <a:p>
            <a:r>
              <a:rPr lang="zh-TW" altLang="en-US" dirty="0"/>
              <a:t>構想</a:t>
            </a:r>
          </a:p>
        </p:txBody>
      </p:sp>
      <p:sp>
        <p:nvSpPr>
          <p:cNvPr id="3" name="內容版面配置區 2">
            <a:extLst>
              <a:ext uri="{FF2B5EF4-FFF2-40B4-BE49-F238E27FC236}">
                <a16:creationId xmlns:a16="http://schemas.microsoft.com/office/drawing/2014/main" id="{D57A2445-95BF-4340-9C2F-EF65886F7AB0}"/>
              </a:ext>
            </a:extLst>
          </p:cNvPr>
          <p:cNvSpPr>
            <a:spLocks noGrp="1"/>
          </p:cNvSpPr>
          <p:nvPr>
            <p:ph idx="1"/>
          </p:nvPr>
        </p:nvSpPr>
        <p:spPr/>
        <p:txBody>
          <a:bodyPr/>
          <a:lstStyle/>
          <a:p>
            <a:r>
              <a:rPr lang="zh-TW" altLang="en-US" dirty="0"/>
              <a:t>創造「以病人</a:t>
            </a:r>
            <a:r>
              <a:rPr lang="en-US" altLang="zh-TW" dirty="0"/>
              <a:t>/</a:t>
            </a:r>
            <a:r>
              <a:rPr lang="zh-TW" altLang="en-US" dirty="0"/>
              <a:t>長者為中心」之醫療服務價值。</a:t>
            </a:r>
            <a:endParaRPr lang="en-US" altLang="zh-TW" dirty="0"/>
          </a:p>
          <a:p>
            <a:r>
              <a:rPr lang="zh-TW" altLang="en-US" dirty="0"/>
              <a:t>整合「智慧醫療 」與「智慧家庭 」概念之舒適照護病房。</a:t>
            </a:r>
            <a:endParaRPr lang="en-US" altLang="zh-TW" dirty="0"/>
          </a:p>
          <a:p>
            <a:r>
              <a:rPr lang="zh-TW" altLang="en-US" dirty="0"/>
              <a:t>提供入住者「更安全、方便」與照護者「更即時、省力 」的解決方案。</a:t>
            </a:r>
            <a:endParaRPr lang="en-US" altLang="zh-TW" dirty="0"/>
          </a:p>
          <a:p>
            <a:endParaRPr lang="zh-TW" altLang="en-US" dirty="0"/>
          </a:p>
        </p:txBody>
      </p:sp>
      <p:grpSp>
        <p:nvGrpSpPr>
          <p:cNvPr id="12" name="群組 11">
            <a:extLst>
              <a:ext uri="{FF2B5EF4-FFF2-40B4-BE49-F238E27FC236}">
                <a16:creationId xmlns:a16="http://schemas.microsoft.com/office/drawing/2014/main" id="{62ED0914-E616-4356-9E3E-39B5F69C234F}"/>
              </a:ext>
            </a:extLst>
          </p:cNvPr>
          <p:cNvGrpSpPr/>
          <p:nvPr/>
        </p:nvGrpSpPr>
        <p:grpSpPr>
          <a:xfrm>
            <a:off x="3839654" y="3726479"/>
            <a:ext cx="4512691" cy="2300730"/>
            <a:chOff x="3862888" y="4200612"/>
            <a:chExt cx="4512691" cy="2300730"/>
          </a:xfrm>
        </p:grpSpPr>
        <p:sp>
          <p:nvSpPr>
            <p:cNvPr id="4" name="object 4">
              <a:extLst>
                <a:ext uri="{FF2B5EF4-FFF2-40B4-BE49-F238E27FC236}">
                  <a16:creationId xmlns:a16="http://schemas.microsoft.com/office/drawing/2014/main" id="{164F2FB0-3E9D-458B-92B2-EE036AC453D2}"/>
                </a:ext>
              </a:extLst>
            </p:cNvPr>
            <p:cNvSpPr/>
            <p:nvPr/>
          </p:nvSpPr>
          <p:spPr>
            <a:xfrm>
              <a:off x="6923969" y="4292179"/>
              <a:ext cx="565150" cy="504825"/>
            </a:xfrm>
            <a:custGeom>
              <a:avLst/>
              <a:gdLst/>
              <a:ahLst/>
              <a:cxnLst/>
              <a:rect l="l" t="t" r="r" b="b"/>
              <a:pathLst>
                <a:path w="565150" h="504825">
                  <a:moveTo>
                    <a:pt x="277495" y="98805"/>
                  </a:moveTo>
                  <a:lnTo>
                    <a:pt x="79248" y="285241"/>
                  </a:lnTo>
                  <a:lnTo>
                    <a:pt x="79248" y="482726"/>
                  </a:lnTo>
                  <a:lnTo>
                    <a:pt x="80950" y="490821"/>
                  </a:lnTo>
                  <a:lnTo>
                    <a:pt x="85439" y="497855"/>
                  </a:lnTo>
                  <a:lnTo>
                    <a:pt x="91785" y="502818"/>
                  </a:lnTo>
                  <a:lnTo>
                    <a:pt x="99060" y="504698"/>
                  </a:lnTo>
                  <a:lnTo>
                    <a:pt x="237744" y="504698"/>
                  </a:lnTo>
                  <a:lnTo>
                    <a:pt x="237744" y="351154"/>
                  </a:lnTo>
                  <a:lnTo>
                    <a:pt x="485521" y="351154"/>
                  </a:lnTo>
                  <a:lnTo>
                    <a:pt x="485521" y="285241"/>
                  </a:lnTo>
                  <a:lnTo>
                    <a:pt x="277495" y="98805"/>
                  </a:lnTo>
                  <a:close/>
                </a:path>
                <a:path w="565150" h="504825">
                  <a:moveTo>
                    <a:pt x="485521" y="351154"/>
                  </a:moveTo>
                  <a:lnTo>
                    <a:pt x="327025" y="351154"/>
                  </a:lnTo>
                  <a:lnTo>
                    <a:pt x="327025" y="504698"/>
                  </a:lnTo>
                  <a:lnTo>
                    <a:pt x="465709" y="504698"/>
                  </a:lnTo>
                  <a:lnTo>
                    <a:pt x="472983" y="502818"/>
                  </a:lnTo>
                  <a:lnTo>
                    <a:pt x="479329" y="497855"/>
                  </a:lnTo>
                  <a:lnTo>
                    <a:pt x="483818" y="490821"/>
                  </a:lnTo>
                  <a:lnTo>
                    <a:pt x="485521" y="482726"/>
                  </a:lnTo>
                  <a:lnTo>
                    <a:pt x="485521" y="351154"/>
                  </a:lnTo>
                  <a:close/>
                </a:path>
                <a:path w="565150" h="504825">
                  <a:moveTo>
                    <a:pt x="282432" y="2762"/>
                  </a:moveTo>
                  <a:lnTo>
                    <a:pt x="268154" y="4833"/>
                  </a:lnTo>
                  <a:lnTo>
                    <a:pt x="257556" y="11049"/>
                  </a:lnTo>
                  <a:lnTo>
                    <a:pt x="0" y="252349"/>
                  </a:lnTo>
                  <a:lnTo>
                    <a:pt x="0" y="263271"/>
                  </a:lnTo>
                  <a:lnTo>
                    <a:pt x="19812" y="296290"/>
                  </a:lnTo>
                  <a:lnTo>
                    <a:pt x="39624" y="296290"/>
                  </a:lnTo>
                  <a:lnTo>
                    <a:pt x="277495" y="65786"/>
                  </a:lnTo>
                  <a:lnTo>
                    <a:pt x="370831" y="65786"/>
                  </a:lnTo>
                  <a:lnTo>
                    <a:pt x="307213" y="11049"/>
                  </a:lnTo>
                  <a:lnTo>
                    <a:pt x="296685" y="4833"/>
                  </a:lnTo>
                  <a:lnTo>
                    <a:pt x="282432" y="2762"/>
                  </a:lnTo>
                  <a:close/>
                </a:path>
                <a:path w="565150" h="504825">
                  <a:moveTo>
                    <a:pt x="370831" y="65786"/>
                  </a:moveTo>
                  <a:lnTo>
                    <a:pt x="277495" y="65786"/>
                  </a:lnTo>
                  <a:lnTo>
                    <a:pt x="525145" y="296290"/>
                  </a:lnTo>
                  <a:lnTo>
                    <a:pt x="544957" y="296290"/>
                  </a:lnTo>
                  <a:lnTo>
                    <a:pt x="564769" y="263271"/>
                  </a:lnTo>
                  <a:lnTo>
                    <a:pt x="564769" y="252349"/>
                  </a:lnTo>
                  <a:lnTo>
                    <a:pt x="485521" y="175513"/>
                  </a:lnTo>
                  <a:lnTo>
                    <a:pt x="485521" y="87756"/>
                  </a:lnTo>
                  <a:lnTo>
                    <a:pt x="396367" y="87756"/>
                  </a:lnTo>
                  <a:lnTo>
                    <a:pt x="370831" y="65786"/>
                  </a:lnTo>
                  <a:close/>
                </a:path>
                <a:path w="565150" h="504825">
                  <a:moveTo>
                    <a:pt x="485521" y="0"/>
                  </a:moveTo>
                  <a:lnTo>
                    <a:pt x="396367" y="0"/>
                  </a:lnTo>
                  <a:lnTo>
                    <a:pt x="396367" y="87756"/>
                  </a:lnTo>
                  <a:lnTo>
                    <a:pt x="485521" y="87756"/>
                  </a:lnTo>
                  <a:lnTo>
                    <a:pt x="485521" y="0"/>
                  </a:lnTo>
                  <a:close/>
                </a:path>
              </a:pathLst>
            </a:custGeom>
            <a:solidFill>
              <a:srgbClr val="F47163"/>
            </a:solidFill>
          </p:spPr>
          <p:txBody>
            <a:bodyPr wrap="square" lIns="0" tIns="0" rIns="0" bIns="0" rtlCol="0"/>
            <a:lstStyle/>
            <a:p>
              <a:endParaRPr/>
            </a:p>
          </p:txBody>
        </p:sp>
        <p:sp>
          <p:nvSpPr>
            <p:cNvPr id="5" name="object 5">
              <a:extLst>
                <a:ext uri="{FF2B5EF4-FFF2-40B4-BE49-F238E27FC236}">
                  <a16:creationId xmlns:a16="http://schemas.microsoft.com/office/drawing/2014/main" id="{A65B46AC-B722-4776-95EF-18928CCD1346}"/>
                </a:ext>
              </a:extLst>
            </p:cNvPr>
            <p:cNvSpPr txBox="1"/>
            <p:nvPr/>
          </p:nvSpPr>
          <p:spPr>
            <a:xfrm>
              <a:off x="4300912" y="5034621"/>
              <a:ext cx="1043940" cy="317500"/>
            </a:xfrm>
            <a:prstGeom prst="rect">
              <a:avLst/>
            </a:prstGeom>
          </p:spPr>
          <p:txBody>
            <a:bodyPr vert="horz" wrap="square" lIns="0" tIns="0" rIns="0" bIns="0" rtlCol="0">
              <a:spAutoFit/>
            </a:bodyPr>
            <a:lstStyle/>
            <a:p>
              <a:pPr marL="12700">
                <a:lnSpc>
                  <a:spcPct val="100000"/>
                </a:lnSpc>
              </a:pPr>
              <a:r>
                <a:rPr sz="2000" b="1" dirty="0">
                  <a:solidFill>
                    <a:srgbClr val="252525"/>
                  </a:solidFill>
                  <a:latin typeface="Microsoft YaHei"/>
                  <a:cs typeface="Microsoft YaHei"/>
                </a:rPr>
                <a:t>智慧醫療</a:t>
              </a:r>
              <a:endParaRPr sz="2000">
                <a:latin typeface="Microsoft YaHei"/>
                <a:cs typeface="Microsoft YaHei"/>
              </a:endParaRPr>
            </a:p>
          </p:txBody>
        </p:sp>
        <p:sp>
          <p:nvSpPr>
            <p:cNvPr id="6" name="object 6">
              <a:extLst>
                <a:ext uri="{FF2B5EF4-FFF2-40B4-BE49-F238E27FC236}">
                  <a16:creationId xmlns:a16="http://schemas.microsoft.com/office/drawing/2014/main" id="{631B64EB-7D62-4440-8198-FAEDED0208F4}"/>
                </a:ext>
              </a:extLst>
            </p:cNvPr>
            <p:cNvSpPr/>
            <p:nvPr/>
          </p:nvSpPr>
          <p:spPr>
            <a:xfrm>
              <a:off x="3908228" y="4992965"/>
              <a:ext cx="1809114" cy="419734"/>
            </a:xfrm>
            <a:custGeom>
              <a:avLst/>
              <a:gdLst/>
              <a:ahLst/>
              <a:cxnLst/>
              <a:rect l="l" t="t" r="r" b="b"/>
              <a:pathLst>
                <a:path w="1809114" h="419735">
                  <a:moveTo>
                    <a:pt x="69850" y="0"/>
                  </a:moveTo>
                  <a:lnTo>
                    <a:pt x="1739011" y="0"/>
                  </a:lnTo>
                  <a:lnTo>
                    <a:pt x="1766212" y="5504"/>
                  </a:lnTo>
                  <a:lnTo>
                    <a:pt x="1788414" y="20510"/>
                  </a:lnTo>
                  <a:lnTo>
                    <a:pt x="1803376" y="42755"/>
                  </a:lnTo>
                  <a:lnTo>
                    <a:pt x="1808861" y="69976"/>
                  </a:lnTo>
                  <a:lnTo>
                    <a:pt x="1808861" y="419480"/>
                  </a:lnTo>
                  <a:lnTo>
                    <a:pt x="0" y="419480"/>
                  </a:lnTo>
                  <a:lnTo>
                    <a:pt x="0" y="69976"/>
                  </a:lnTo>
                  <a:lnTo>
                    <a:pt x="5484" y="42755"/>
                  </a:lnTo>
                  <a:lnTo>
                    <a:pt x="20446" y="20510"/>
                  </a:lnTo>
                  <a:lnTo>
                    <a:pt x="42648" y="5504"/>
                  </a:lnTo>
                  <a:lnTo>
                    <a:pt x="69850" y="0"/>
                  </a:lnTo>
                  <a:close/>
                </a:path>
              </a:pathLst>
            </a:custGeom>
            <a:ln w="28575">
              <a:solidFill>
                <a:srgbClr val="29B8A6"/>
              </a:solidFill>
            </a:ln>
          </p:spPr>
          <p:txBody>
            <a:bodyPr wrap="square" lIns="0" tIns="0" rIns="0" bIns="0" rtlCol="0"/>
            <a:lstStyle/>
            <a:p>
              <a:endParaRPr/>
            </a:p>
          </p:txBody>
        </p:sp>
        <p:sp>
          <p:nvSpPr>
            <p:cNvPr id="7" name="object 7">
              <a:extLst>
                <a:ext uri="{FF2B5EF4-FFF2-40B4-BE49-F238E27FC236}">
                  <a16:creationId xmlns:a16="http://schemas.microsoft.com/office/drawing/2014/main" id="{DC53DF93-8EB9-460B-9C66-69F283A1F6A1}"/>
                </a:ext>
              </a:extLst>
            </p:cNvPr>
            <p:cNvSpPr txBox="1"/>
            <p:nvPr/>
          </p:nvSpPr>
          <p:spPr>
            <a:xfrm>
              <a:off x="6691686" y="5034621"/>
              <a:ext cx="1043940" cy="317500"/>
            </a:xfrm>
            <a:prstGeom prst="rect">
              <a:avLst/>
            </a:prstGeom>
          </p:spPr>
          <p:txBody>
            <a:bodyPr vert="horz" wrap="square" lIns="0" tIns="0" rIns="0" bIns="0" rtlCol="0">
              <a:spAutoFit/>
            </a:bodyPr>
            <a:lstStyle/>
            <a:p>
              <a:pPr marL="12700">
                <a:lnSpc>
                  <a:spcPct val="100000"/>
                </a:lnSpc>
              </a:pPr>
              <a:r>
                <a:rPr sz="2000" b="1" dirty="0">
                  <a:solidFill>
                    <a:srgbClr val="252525"/>
                  </a:solidFill>
                  <a:latin typeface="Microsoft YaHei"/>
                  <a:cs typeface="Microsoft YaHei"/>
                </a:rPr>
                <a:t>智慧家庭</a:t>
              </a:r>
              <a:endParaRPr sz="2000">
                <a:latin typeface="Microsoft YaHei"/>
                <a:cs typeface="Microsoft YaHei"/>
              </a:endParaRPr>
            </a:p>
          </p:txBody>
        </p:sp>
        <p:sp>
          <p:nvSpPr>
            <p:cNvPr id="8" name="object 8">
              <a:extLst>
                <a:ext uri="{FF2B5EF4-FFF2-40B4-BE49-F238E27FC236}">
                  <a16:creationId xmlns:a16="http://schemas.microsoft.com/office/drawing/2014/main" id="{80F63CE9-E242-4976-B715-F0A041B6B613}"/>
                </a:ext>
              </a:extLst>
            </p:cNvPr>
            <p:cNvSpPr/>
            <p:nvPr/>
          </p:nvSpPr>
          <p:spPr>
            <a:xfrm>
              <a:off x="6299003" y="4992965"/>
              <a:ext cx="1809114" cy="419734"/>
            </a:xfrm>
            <a:custGeom>
              <a:avLst/>
              <a:gdLst/>
              <a:ahLst/>
              <a:cxnLst/>
              <a:rect l="l" t="t" r="r" b="b"/>
              <a:pathLst>
                <a:path w="1809115" h="419735">
                  <a:moveTo>
                    <a:pt x="69850" y="0"/>
                  </a:moveTo>
                  <a:lnTo>
                    <a:pt x="1739011" y="0"/>
                  </a:lnTo>
                  <a:lnTo>
                    <a:pt x="1766212" y="5504"/>
                  </a:lnTo>
                  <a:lnTo>
                    <a:pt x="1788414" y="20510"/>
                  </a:lnTo>
                  <a:lnTo>
                    <a:pt x="1803376" y="42755"/>
                  </a:lnTo>
                  <a:lnTo>
                    <a:pt x="1808861" y="69976"/>
                  </a:lnTo>
                  <a:lnTo>
                    <a:pt x="1808861" y="419480"/>
                  </a:lnTo>
                  <a:lnTo>
                    <a:pt x="0" y="419480"/>
                  </a:lnTo>
                  <a:lnTo>
                    <a:pt x="0" y="69976"/>
                  </a:lnTo>
                  <a:lnTo>
                    <a:pt x="5484" y="42755"/>
                  </a:lnTo>
                  <a:lnTo>
                    <a:pt x="20447" y="20510"/>
                  </a:lnTo>
                  <a:lnTo>
                    <a:pt x="42648" y="5504"/>
                  </a:lnTo>
                  <a:lnTo>
                    <a:pt x="69850" y="0"/>
                  </a:lnTo>
                  <a:close/>
                </a:path>
              </a:pathLst>
            </a:custGeom>
            <a:ln w="28575">
              <a:solidFill>
                <a:srgbClr val="F8D25E"/>
              </a:solidFill>
            </a:ln>
          </p:spPr>
          <p:txBody>
            <a:bodyPr wrap="square" lIns="0" tIns="0" rIns="0" bIns="0" rtlCol="0"/>
            <a:lstStyle/>
            <a:p>
              <a:endParaRPr/>
            </a:p>
          </p:txBody>
        </p:sp>
        <p:sp>
          <p:nvSpPr>
            <p:cNvPr id="9" name="object 17">
              <a:extLst>
                <a:ext uri="{FF2B5EF4-FFF2-40B4-BE49-F238E27FC236}">
                  <a16:creationId xmlns:a16="http://schemas.microsoft.com/office/drawing/2014/main" id="{42EE161D-9DB7-4A08-BD67-3A5A5BBDC54F}"/>
                </a:ext>
              </a:extLst>
            </p:cNvPr>
            <p:cNvSpPr txBox="1"/>
            <p:nvPr/>
          </p:nvSpPr>
          <p:spPr>
            <a:xfrm>
              <a:off x="3862888" y="5473832"/>
              <a:ext cx="2258695" cy="1027430"/>
            </a:xfrm>
            <a:prstGeom prst="rect">
              <a:avLst/>
            </a:prstGeom>
          </p:spPr>
          <p:txBody>
            <a:bodyPr vert="horz" wrap="square" lIns="0" tIns="0" rIns="0" bIns="0" rtlCol="0">
              <a:spAutoFit/>
            </a:bodyPr>
            <a:lstStyle/>
            <a:p>
              <a:pPr marL="12700" marR="5080">
                <a:lnSpc>
                  <a:spcPct val="104200"/>
                </a:lnSpc>
              </a:pPr>
              <a:r>
                <a:rPr sz="1600" b="0" spc="-5" dirty="0">
                  <a:solidFill>
                    <a:srgbClr val="252525"/>
                  </a:solidFill>
                  <a:latin typeface="Microsoft JhengHei Light"/>
                  <a:cs typeface="Microsoft JhengHei Light"/>
                </a:rPr>
                <a:t>電子病例、遠距醫療、  智慧病</a:t>
              </a:r>
              <a:r>
                <a:rPr sz="1600" b="0" spc="0" dirty="0">
                  <a:solidFill>
                    <a:srgbClr val="252525"/>
                  </a:solidFill>
                  <a:latin typeface="Microsoft JhengHei Light"/>
                  <a:cs typeface="Microsoft JhengHei Light"/>
                </a:rPr>
                <a:t>房</a:t>
              </a:r>
              <a:r>
                <a:rPr sz="1600" b="0" spc="-5" dirty="0">
                  <a:solidFill>
                    <a:srgbClr val="252525"/>
                  </a:solidFill>
                  <a:latin typeface="Microsoft JhengHei Light"/>
                  <a:cs typeface="Microsoft JhengHei Light"/>
                </a:rPr>
                <a:t>、智</a:t>
              </a:r>
              <a:r>
                <a:rPr sz="1600" b="0" spc="0" dirty="0">
                  <a:solidFill>
                    <a:srgbClr val="252525"/>
                  </a:solidFill>
                  <a:latin typeface="Microsoft JhengHei Light"/>
                  <a:cs typeface="Microsoft JhengHei Light"/>
                </a:rPr>
                <a:t>慧</a:t>
              </a:r>
              <a:r>
                <a:rPr sz="1600" b="0" spc="-5" dirty="0">
                  <a:solidFill>
                    <a:srgbClr val="252525"/>
                  </a:solidFill>
                  <a:latin typeface="Microsoft JhengHei Light"/>
                  <a:cs typeface="Microsoft JhengHei Light"/>
                </a:rPr>
                <a:t>護理站、  手術室</a:t>
              </a:r>
              <a:r>
                <a:rPr sz="1600" b="0" spc="0" dirty="0">
                  <a:solidFill>
                    <a:srgbClr val="252525"/>
                  </a:solidFill>
                  <a:latin typeface="Microsoft JhengHei Light"/>
                  <a:cs typeface="Microsoft JhengHei Light"/>
                </a:rPr>
                <a:t>軟</a:t>
              </a:r>
              <a:r>
                <a:rPr sz="1600" b="0" spc="-5" dirty="0">
                  <a:solidFill>
                    <a:srgbClr val="252525"/>
                  </a:solidFill>
                  <a:latin typeface="Microsoft JhengHei Light"/>
                  <a:cs typeface="Microsoft JhengHei Light"/>
                </a:rPr>
                <a:t>體、</a:t>
              </a:r>
              <a:r>
                <a:rPr sz="1600" b="0" spc="0" dirty="0">
                  <a:solidFill>
                    <a:srgbClr val="252525"/>
                  </a:solidFill>
                  <a:latin typeface="Microsoft JhengHei Light"/>
                  <a:cs typeface="Microsoft JhengHei Light"/>
                </a:rPr>
                <a:t>醫</a:t>
              </a:r>
              <a:r>
                <a:rPr sz="1600" b="0" spc="-5" dirty="0">
                  <a:solidFill>
                    <a:srgbClr val="252525"/>
                  </a:solidFill>
                  <a:latin typeface="Microsoft JhengHei Light"/>
                  <a:cs typeface="Microsoft JhengHei Light"/>
                </a:rPr>
                <a:t>療儀器、  健康管理</a:t>
              </a:r>
              <a:r>
                <a:rPr sz="1600" spc="-5" dirty="0">
                  <a:solidFill>
                    <a:srgbClr val="252525"/>
                  </a:solidFill>
                  <a:latin typeface="Microsoft JhengHei"/>
                  <a:cs typeface="Microsoft JhengHei"/>
                </a:rPr>
                <a:t>App</a:t>
              </a:r>
              <a:r>
                <a:rPr sz="1600" b="0" spc="-5" dirty="0">
                  <a:solidFill>
                    <a:srgbClr val="252525"/>
                  </a:solidFill>
                  <a:latin typeface="Microsoft JhengHei Light"/>
                  <a:cs typeface="Microsoft JhengHei Light"/>
                </a:rPr>
                <a:t>。</a:t>
              </a:r>
              <a:endParaRPr sz="1600">
                <a:latin typeface="Microsoft JhengHei Light"/>
                <a:cs typeface="Microsoft JhengHei Light"/>
              </a:endParaRPr>
            </a:p>
          </p:txBody>
        </p:sp>
        <p:sp>
          <p:nvSpPr>
            <p:cNvPr id="10" name="object 18">
              <a:extLst>
                <a:ext uri="{FF2B5EF4-FFF2-40B4-BE49-F238E27FC236}">
                  <a16:creationId xmlns:a16="http://schemas.microsoft.com/office/drawing/2014/main" id="{D66295F1-96DD-4472-ADD3-6A2AD1DDEF26}"/>
                </a:ext>
              </a:extLst>
            </p:cNvPr>
            <p:cNvSpPr txBox="1"/>
            <p:nvPr/>
          </p:nvSpPr>
          <p:spPr>
            <a:xfrm>
              <a:off x="6254044" y="5484073"/>
              <a:ext cx="2121535" cy="1017269"/>
            </a:xfrm>
            <a:prstGeom prst="rect">
              <a:avLst/>
            </a:prstGeom>
          </p:spPr>
          <p:txBody>
            <a:bodyPr vert="horz" wrap="square" lIns="0" tIns="0" rIns="0" bIns="0" rtlCol="0">
              <a:spAutoFit/>
            </a:bodyPr>
            <a:lstStyle/>
            <a:p>
              <a:pPr marL="12700" algn="just">
                <a:lnSpc>
                  <a:spcPct val="100000"/>
                </a:lnSpc>
              </a:pPr>
              <a:r>
                <a:rPr sz="1600" b="0" spc="55" dirty="0">
                  <a:solidFill>
                    <a:srgbClr val="252525"/>
                  </a:solidFill>
                  <a:latin typeface="Microsoft JhengHei Light"/>
                  <a:cs typeface="Microsoft JhengHei Light"/>
                </a:rPr>
                <a:t>智慧家電控制、智慧</a:t>
              </a:r>
              <a:endParaRPr sz="1600">
                <a:latin typeface="Microsoft JhengHei Light"/>
                <a:cs typeface="Microsoft JhengHei Light"/>
              </a:endParaRPr>
            </a:p>
            <a:p>
              <a:pPr marL="12700" marR="5080" algn="just">
                <a:lnSpc>
                  <a:spcPct val="104099"/>
                </a:lnSpc>
                <a:spcBef>
                  <a:spcPts val="5"/>
                </a:spcBef>
              </a:pPr>
              <a:r>
                <a:rPr sz="1600" b="0" spc="50" dirty="0">
                  <a:solidFill>
                    <a:srgbClr val="252525"/>
                  </a:solidFill>
                  <a:latin typeface="Microsoft JhengHei Light"/>
                  <a:cs typeface="Microsoft JhengHei Light"/>
                </a:rPr>
                <a:t>燈光控制、智慧影音</a:t>
              </a:r>
              <a:r>
                <a:rPr sz="1600" b="0" spc="-5" dirty="0">
                  <a:solidFill>
                    <a:srgbClr val="252525"/>
                  </a:solidFill>
                  <a:latin typeface="Microsoft JhengHei Light"/>
                  <a:cs typeface="Microsoft JhengHei Light"/>
                </a:rPr>
                <a:t>、  </a:t>
              </a:r>
              <a:r>
                <a:rPr sz="1600" b="0" spc="50" dirty="0">
                  <a:solidFill>
                    <a:srgbClr val="252525"/>
                  </a:solidFill>
                  <a:latin typeface="Microsoft JhengHei Light"/>
                  <a:cs typeface="Microsoft JhengHei Light"/>
                </a:rPr>
                <a:t>智慧安防、遠端監控</a:t>
              </a:r>
              <a:r>
                <a:rPr sz="1600" b="0" spc="-5" dirty="0">
                  <a:solidFill>
                    <a:srgbClr val="252525"/>
                  </a:solidFill>
                  <a:latin typeface="Microsoft JhengHei Light"/>
                  <a:cs typeface="Microsoft JhengHei Light"/>
                </a:rPr>
                <a:t>、  家庭醫療監護。</a:t>
              </a:r>
              <a:endParaRPr sz="1600">
                <a:latin typeface="Microsoft JhengHei Light"/>
                <a:cs typeface="Microsoft JhengHei Light"/>
              </a:endParaRPr>
            </a:p>
          </p:txBody>
        </p:sp>
        <p:sp>
          <p:nvSpPr>
            <p:cNvPr id="11" name="object 29">
              <a:extLst>
                <a:ext uri="{FF2B5EF4-FFF2-40B4-BE49-F238E27FC236}">
                  <a16:creationId xmlns:a16="http://schemas.microsoft.com/office/drawing/2014/main" id="{650E4FC8-8C4C-4756-A8F9-6BAB40CAA4FD}"/>
                </a:ext>
              </a:extLst>
            </p:cNvPr>
            <p:cNvSpPr/>
            <p:nvPr/>
          </p:nvSpPr>
          <p:spPr>
            <a:xfrm>
              <a:off x="4318310" y="4200612"/>
              <a:ext cx="872197" cy="712470"/>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672758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CF1D8B-48A9-4FDD-929C-CF6E52EB36CF}"/>
              </a:ext>
            </a:extLst>
          </p:cNvPr>
          <p:cNvSpPr>
            <a:spLocks noGrp="1"/>
          </p:cNvSpPr>
          <p:nvPr>
            <p:ph type="title"/>
          </p:nvPr>
        </p:nvSpPr>
        <p:spPr/>
        <p:txBody>
          <a:bodyPr/>
          <a:lstStyle/>
          <a:p>
            <a:r>
              <a:rPr lang="zh-TW" altLang="en-US" dirty="0"/>
              <a:t>目前之智慧病房</a:t>
            </a:r>
          </a:p>
        </p:txBody>
      </p:sp>
      <p:sp>
        <p:nvSpPr>
          <p:cNvPr id="3" name="內容版面配置區 2">
            <a:extLst>
              <a:ext uri="{FF2B5EF4-FFF2-40B4-BE49-F238E27FC236}">
                <a16:creationId xmlns:a16="http://schemas.microsoft.com/office/drawing/2014/main" id="{58633E61-8AD0-411B-A46E-D87A5F00D3EA}"/>
              </a:ext>
            </a:extLst>
          </p:cNvPr>
          <p:cNvSpPr>
            <a:spLocks noGrp="1"/>
          </p:cNvSpPr>
          <p:nvPr>
            <p:ph idx="1"/>
          </p:nvPr>
        </p:nvSpPr>
        <p:spPr/>
        <p:txBody>
          <a:bodyPr/>
          <a:lstStyle/>
          <a:p>
            <a:r>
              <a:rPr lang="zh-TW" altLang="en-US" dirty="0"/>
              <a:t>引進醫院</a:t>
            </a:r>
            <a:r>
              <a:rPr lang="en-US" altLang="zh-TW" dirty="0"/>
              <a:t>:</a:t>
            </a:r>
          </a:p>
          <a:p>
            <a:pPr lvl="1"/>
            <a:r>
              <a:rPr lang="zh-TW" altLang="en-US" dirty="0"/>
              <a:t>台北醫學大學附設醫院</a:t>
            </a:r>
            <a:endParaRPr lang="en-US" altLang="zh-TW" dirty="0"/>
          </a:p>
          <a:p>
            <a:pPr lvl="2"/>
            <a:r>
              <a:rPr lang="zh-TW" altLang="en-US" dirty="0"/>
              <a:t>病房雲端照護系統</a:t>
            </a:r>
            <a:endParaRPr lang="en-US" altLang="zh-TW" dirty="0"/>
          </a:p>
          <a:p>
            <a:pPr lvl="2"/>
            <a:r>
              <a:rPr lang="zh-TW" altLang="en-US" dirty="0"/>
              <a:t>合作廠商</a:t>
            </a:r>
            <a:r>
              <a:rPr lang="en-US" altLang="zh-TW" dirty="0"/>
              <a:t>:</a:t>
            </a:r>
            <a:r>
              <a:rPr lang="zh-TW" altLang="en-US" dirty="0"/>
              <a:t> 源星生醫科技</a:t>
            </a:r>
            <a:endParaRPr lang="en-US" altLang="zh-TW" dirty="0"/>
          </a:p>
          <a:p>
            <a:pPr lvl="1"/>
            <a:r>
              <a:rPr lang="zh-TW" altLang="en-US" dirty="0"/>
              <a:t>中國醫藥大學附設醫院</a:t>
            </a:r>
            <a:endParaRPr lang="en-US" altLang="zh-TW" dirty="0"/>
          </a:p>
          <a:p>
            <a:pPr lvl="2"/>
            <a:r>
              <a:rPr lang="zh-TW" altLang="en-US" dirty="0"/>
              <a:t>斥資</a:t>
            </a:r>
            <a:r>
              <a:rPr lang="en-US" altLang="zh-TW" dirty="0"/>
              <a:t>3,000</a:t>
            </a:r>
            <a:r>
              <a:rPr lang="zh-TW" altLang="en-US" dirty="0"/>
              <a:t>多萬，</a:t>
            </a:r>
            <a:r>
              <a:rPr lang="en-US" altLang="zh-TW" dirty="0"/>
              <a:t>12</a:t>
            </a:r>
            <a:r>
              <a:rPr lang="zh-TW" altLang="en-US" dirty="0"/>
              <a:t>間智慧病房</a:t>
            </a:r>
            <a:r>
              <a:rPr lang="en-US" altLang="zh-TW" dirty="0"/>
              <a:t>(9~12</a:t>
            </a:r>
            <a:r>
              <a:rPr lang="zh-TW" altLang="en-US" dirty="0"/>
              <a:t>坪</a:t>
            </a:r>
            <a:r>
              <a:rPr lang="en-US" altLang="zh-TW" dirty="0"/>
              <a:t>)</a:t>
            </a:r>
          </a:p>
          <a:p>
            <a:pPr lvl="2"/>
            <a:r>
              <a:rPr lang="zh-TW" altLang="en-US" dirty="0"/>
              <a:t>收費</a:t>
            </a:r>
            <a:r>
              <a:rPr lang="en-US" altLang="zh-TW" dirty="0"/>
              <a:t>9,000~11,100</a:t>
            </a:r>
            <a:r>
              <a:rPr lang="zh-TW" altLang="en-US" dirty="0"/>
              <a:t>元</a:t>
            </a:r>
            <a:r>
              <a:rPr lang="en-US" altLang="zh-TW" dirty="0"/>
              <a:t>(</a:t>
            </a:r>
            <a:r>
              <a:rPr lang="zh-TW" altLang="en-US" dirty="0"/>
              <a:t>健保自費病房標準</a:t>
            </a:r>
            <a:r>
              <a:rPr lang="en-US" altLang="zh-TW" dirty="0"/>
              <a:t>)</a:t>
            </a:r>
          </a:p>
          <a:p>
            <a:pPr lvl="2"/>
            <a:r>
              <a:rPr lang="zh-TW" altLang="en-US" dirty="0"/>
              <a:t>合作廠商</a:t>
            </a:r>
            <a:r>
              <a:rPr lang="en-US" altLang="zh-TW" dirty="0"/>
              <a:t>:</a:t>
            </a:r>
            <a:r>
              <a:rPr lang="zh-TW" altLang="en-US" dirty="0"/>
              <a:t> 研華智能</a:t>
            </a:r>
            <a:endParaRPr lang="en-US" altLang="zh-TW" dirty="0"/>
          </a:p>
          <a:p>
            <a:pPr lvl="1"/>
            <a:r>
              <a:rPr lang="zh-TW" altLang="en-US" dirty="0"/>
              <a:t>員林基督教醫院</a:t>
            </a:r>
            <a:endParaRPr lang="en-US" altLang="zh-TW" dirty="0"/>
          </a:p>
          <a:p>
            <a:pPr lvl="2"/>
            <a:r>
              <a:rPr lang="en-US" altLang="zh-TW" dirty="0"/>
              <a:t>30</a:t>
            </a:r>
            <a:r>
              <a:rPr lang="zh-TW" altLang="en-US" dirty="0"/>
              <a:t>億建造智慧醫療系統</a:t>
            </a:r>
            <a:endParaRPr lang="en-US" altLang="zh-TW" dirty="0"/>
          </a:p>
          <a:p>
            <a:pPr lvl="2"/>
            <a:r>
              <a:rPr lang="zh-TW" altLang="en-US" dirty="0"/>
              <a:t>合作廠商</a:t>
            </a:r>
            <a:r>
              <a:rPr lang="en-US" altLang="zh-TW" dirty="0"/>
              <a:t>:</a:t>
            </a:r>
            <a:r>
              <a:rPr lang="zh-TW" altLang="en-US" dirty="0"/>
              <a:t> 慧誠智醫</a:t>
            </a:r>
          </a:p>
        </p:txBody>
      </p:sp>
      <p:pic>
        <p:nvPicPr>
          <p:cNvPr id="1026" name="Picture 2" descr="http://img.chinatimes.com/newsphoto/2014-05-07/656/a46a00_p_04_02.jpg">
            <a:extLst>
              <a:ext uri="{FF2B5EF4-FFF2-40B4-BE49-F238E27FC236}">
                <a16:creationId xmlns:a16="http://schemas.microsoft.com/office/drawing/2014/main" id="{A95CA74C-85BF-4646-A539-BAD7A438020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855836" y="607387"/>
            <a:ext cx="1497964" cy="167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94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422035-6728-40C2-9B06-7982DCB22480}"/>
              </a:ext>
            </a:extLst>
          </p:cNvPr>
          <p:cNvSpPr>
            <a:spLocks noGrp="1"/>
          </p:cNvSpPr>
          <p:nvPr>
            <p:ph type="title"/>
          </p:nvPr>
        </p:nvSpPr>
        <p:spPr/>
        <p:txBody>
          <a:bodyPr/>
          <a:lstStyle/>
          <a:p>
            <a:r>
              <a:rPr lang="zh-TW" altLang="en-US" dirty="0"/>
              <a:t>產業概況</a:t>
            </a:r>
          </a:p>
        </p:txBody>
      </p:sp>
      <p:sp>
        <p:nvSpPr>
          <p:cNvPr id="3" name="內容版面配置區 2">
            <a:extLst>
              <a:ext uri="{FF2B5EF4-FFF2-40B4-BE49-F238E27FC236}">
                <a16:creationId xmlns:a16="http://schemas.microsoft.com/office/drawing/2014/main" id="{258BB5DD-D095-4C3A-BB1D-337577DF722E}"/>
              </a:ext>
            </a:extLst>
          </p:cNvPr>
          <p:cNvSpPr>
            <a:spLocks noGrp="1"/>
          </p:cNvSpPr>
          <p:nvPr>
            <p:ph idx="1"/>
          </p:nvPr>
        </p:nvSpPr>
        <p:spPr>
          <a:xfrm>
            <a:off x="838200" y="1825625"/>
            <a:ext cx="4686300" cy="4351338"/>
          </a:xfrm>
        </p:spPr>
        <p:txBody>
          <a:bodyPr/>
          <a:lstStyle/>
          <a:p>
            <a:r>
              <a:rPr lang="en-US" altLang="zh-TW" dirty="0"/>
              <a:t>2018/06/28</a:t>
            </a:r>
            <a:r>
              <a:rPr lang="zh-TW" altLang="en-US" dirty="0"/>
              <a:t> 聯合新聞網</a:t>
            </a:r>
          </a:p>
        </p:txBody>
      </p:sp>
      <p:pic>
        <p:nvPicPr>
          <p:cNvPr id="1026" name="Picture 2" descr="ç¶æ¿æ¥å ±æä¾">
            <a:extLst>
              <a:ext uri="{FF2B5EF4-FFF2-40B4-BE49-F238E27FC236}">
                <a16:creationId xmlns:a16="http://schemas.microsoft.com/office/drawing/2014/main" id="{090D798A-4D5A-45AE-B786-AA0783F040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86013"/>
            <a:ext cx="4276725" cy="3676650"/>
          </a:xfrm>
          <a:prstGeom prst="rect">
            <a:avLst/>
          </a:prstGeom>
          <a:noFill/>
          <a:extLst>
            <a:ext uri="{909E8E84-426E-40DD-AFC4-6F175D3DCCD1}">
              <a14:hiddenFill xmlns:a14="http://schemas.microsoft.com/office/drawing/2010/main">
                <a:solidFill>
                  <a:srgbClr val="FFFFFF"/>
                </a:solidFill>
              </a14:hiddenFill>
            </a:ext>
          </a:extLst>
        </p:spPr>
      </p:pic>
      <p:sp>
        <p:nvSpPr>
          <p:cNvPr id="5" name="內容版面配置區 2">
            <a:extLst>
              <a:ext uri="{FF2B5EF4-FFF2-40B4-BE49-F238E27FC236}">
                <a16:creationId xmlns:a16="http://schemas.microsoft.com/office/drawing/2014/main" id="{8B9D8B40-27BE-43C2-9B76-DCB1AD55E8F0}"/>
              </a:ext>
            </a:extLst>
          </p:cNvPr>
          <p:cNvSpPr txBox="1">
            <a:spLocks/>
          </p:cNvSpPr>
          <p:nvPr/>
        </p:nvSpPr>
        <p:spPr>
          <a:xfrm>
            <a:off x="6667502" y="1825625"/>
            <a:ext cx="46863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TW" altLang="en-US" dirty="0"/>
              <a:t>智慧醫療發展趨勢</a:t>
            </a:r>
            <a:endParaRPr lang="en-US" altLang="zh-TW" dirty="0"/>
          </a:p>
          <a:p>
            <a:pPr lvl="1"/>
            <a:r>
              <a:rPr lang="zh-TW" altLang="en-US" b="1" dirty="0"/>
              <a:t>遠距醫療 </a:t>
            </a:r>
            <a:r>
              <a:rPr lang="en-US" altLang="zh-TW" sz="1800" b="1" dirty="0"/>
              <a:t>Telemedicine</a:t>
            </a:r>
            <a:endParaRPr lang="en-US" altLang="zh-TW" dirty="0"/>
          </a:p>
          <a:p>
            <a:pPr lvl="1"/>
            <a:r>
              <a:rPr lang="zh-TW" altLang="en-US" b="1" dirty="0"/>
              <a:t>人工智慧 </a:t>
            </a:r>
            <a:r>
              <a:rPr lang="en-US" altLang="zh-TW" sz="1800" b="1" dirty="0"/>
              <a:t>Artificial Intelligence</a:t>
            </a:r>
            <a:endParaRPr lang="en-US" altLang="zh-TW" dirty="0"/>
          </a:p>
          <a:p>
            <a:pPr lvl="1"/>
            <a:r>
              <a:rPr lang="zh-TW" altLang="en-US" b="1" dirty="0"/>
              <a:t>機器人</a:t>
            </a:r>
            <a:r>
              <a:rPr lang="zh-TW" altLang="en-US" sz="1800" b="1" dirty="0"/>
              <a:t> </a:t>
            </a:r>
            <a:r>
              <a:rPr lang="en-US" altLang="zh-TW" sz="1800" b="1" dirty="0"/>
              <a:t>Robotics</a:t>
            </a:r>
            <a:endParaRPr lang="en-US" altLang="zh-TW" dirty="0"/>
          </a:p>
          <a:p>
            <a:pPr lvl="1"/>
            <a:r>
              <a:rPr lang="zh-TW" altLang="en-US" b="1" dirty="0"/>
              <a:t>物聯網和穿戴式裝置</a:t>
            </a:r>
            <a:r>
              <a:rPr lang="en-US" altLang="zh-TW" sz="1800" b="1" dirty="0"/>
              <a:t>IoT and wearables</a:t>
            </a:r>
            <a:endParaRPr lang="en-US" altLang="zh-TW" dirty="0"/>
          </a:p>
          <a:p>
            <a:pPr lvl="1"/>
            <a:r>
              <a:rPr lang="zh-TW" altLang="en-US" b="1" dirty="0"/>
              <a:t>區塊鏈</a:t>
            </a:r>
            <a:r>
              <a:rPr lang="en-US" altLang="zh-TW" sz="1800" b="1" dirty="0"/>
              <a:t>Blockchain</a:t>
            </a:r>
            <a:endParaRPr lang="en-US" altLang="zh-TW" dirty="0"/>
          </a:p>
          <a:p>
            <a:pPr lvl="1"/>
            <a:endParaRPr lang="zh-TW" altLang="en-US" dirty="0"/>
          </a:p>
        </p:txBody>
      </p:sp>
    </p:spTree>
    <p:extLst>
      <p:ext uri="{BB962C8B-B14F-4D97-AF65-F5344CB8AC3E}">
        <p14:creationId xmlns:p14="http://schemas.microsoft.com/office/powerpoint/2010/main" val="4035453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ãpatient centerãçåçæå°çµæ">
            <a:extLst>
              <a:ext uri="{FF2B5EF4-FFF2-40B4-BE49-F238E27FC236}">
                <a16:creationId xmlns:a16="http://schemas.microsoft.com/office/drawing/2014/main" id="{A84FDA45-801B-48F4-864A-EDB531328B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19063"/>
            <a:ext cx="8572500" cy="6619875"/>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2D53E92A-4418-4459-8700-91224E94A167}"/>
              </a:ext>
            </a:extLst>
          </p:cNvPr>
          <p:cNvSpPr>
            <a:spLocks noGrp="1"/>
          </p:cNvSpPr>
          <p:nvPr>
            <p:ph type="title"/>
          </p:nvPr>
        </p:nvSpPr>
        <p:spPr/>
        <p:txBody>
          <a:bodyPr/>
          <a:lstStyle/>
          <a:p>
            <a:r>
              <a:rPr lang="zh-TW" altLang="en-US" dirty="0"/>
              <a:t>核心</a:t>
            </a:r>
          </a:p>
        </p:txBody>
      </p:sp>
    </p:spTree>
    <p:extLst>
      <p:ext uri="{BB962C8B-B14F-4D97-AF65-F5344CB8AC3E}">
        <p14:creationId xmlns:p14="http://schemas.microsoft.com/office/powerpoint/2010/main" val="623510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5C16073-FA67-4195-9832-A134B59319C9}"/>
              </a:ext>
            </a:extLst>
          </p:cNvPr>
          <p:cNvSpPr>
            <a:spLocks noGrp="1"/>
          </p:cNvSpPr>
          <p:nvPr>
            <p:ph type="title"/>
          </p:nvPr>
        </p:nvSpPr>
        <p:spPr>
          <a:xfrm>
            <a:off x="838200" y="365125"/>
            <a:ext cx="10515600" cy="1325563"/>
          </a:xfrm>
        </p:spPr>
        <p:txBody>
          <a:bodyPr/>
          <a:lstStyle/>
          <a:p>
            <a:r>
              <a:rPr lang="zh-TW" altLang="en-US" dirty="0"/>
              <a:t>如何趕上，甚至超越</a:t>
            </a:r>
            <a:r>
              <a:rPr lang="en-US" altLang="zh-TW" dirty="0"/>
              <a:t>?</a:t>
            </a:r>
            <a:endParaRPr lang="zh-TW" altLang="en-US" dirty="0"/>
          </a:p>
        </p:txBody>
      </p:sp>
      <p:sp>
        <p:nvSpPr>
          <p:cNvPr id="3" name="內容版面配置區 2">
            <a:extLst>
              <a:ext uri="{FF2B5EF4-FFF2-40B4-BE49-F238E27FC236}">
                <a16:creationId xmlns:a16="http://schemas.microsoft.com/office/drawing/2014/main" id="{1AEC9C10-7611-4B02-A376-0C91BEE20E4B}"/>
              </a:ext>
            </a:extLst>
          </p:cNvPr>
          <p:cNvSpPr>
            <a:spLocks noGrp="1"/>
          </p:cNvSpPr>
          <p:nvPr>
            <p:ph idx="1"/>
          </p:nvPr>
        </p:nvSpPr>
        <p:spPr>
          <a:xfrm>
            <a:off x="838200" y="1825625"/>
            <a:ext cx="4610100" cy="4351338"/>
          </a:xfrm>
        </p:spPr>
        <p:txBody>
          <a:bodyPr/>
          <a:lstStyle/>
          <a:p>
            <a:r>
              <a:rPr lang="zh-TW" altLang="en-US" dirty="0"/>
              <a:t>如何以病人為中心</a:t>
            </a:r>
            <a:endParaRPr lang="en-US" altLang="zh-TW" dirty="0"/>
          </a:p>
          <a:p>
            <a:pPr lvl="1"/>
            <a:r>
              <a:rPr lang="zh-TW" altLang="en-US" dirty="0"/>
              <a:t>舒適的環境 </a:t>
            </a:r>
            <a:r>
              <a:rPr lang="en-US" altLang="zh-TW" dirty="0"/>
              <a:t>(</a:t>
            </a:r>
            <a:r>
              <a:rPr lang="zh-TW" altLang="en-US" dirty="0"/>
              <a:t>硬體</a:t>
            </a:r>
            <a:r>
              <a:rPr lang="en-US" altLang="zh-TW" dirty="0"/>
              <a:t>)</a:t>
            </a:r>
          </a:p>
          <a:p>
            <a:pPr lvl="1"/>
            <a:r>
              <a:rPr lang="zh-TW" altLang="en-US" dirty="0"/>
              <a:t>良好的照護 </a:t>
            </a:r>
            <a:r>
              <a:rPr lang="en-US" altLang="zh-TW" dirty="0"/>
              <a:t>(</a:t>
            </a:r>
            <a:r>
              <a:rPr lang="zh-TW" altLang="en-US" dirty="0"/>
              <a:t>軟體</a:t>
            </a:r>
            <a:r>
              <a:rPr lang="en-US" altLang="zh-TW" dirty="0"/>
              <a:t>)</a:t>
            </a:r>
          </a:p>
          <a:p>
            <a:pPr lvl="1"/>
            <a:endParaRPr lang="en-US" altLang="zh-TW" dirty="0"/>
          </a:p>
          <a:p>
            <a:r>
              <a:rPr lang="zh-TW" altLang="en-US" dirty="0"/>
              <a:t>如何提升護理效率</a:t>
            </a:r>
            <a:endParaRPr lang="en-US" altLang="zh-TW" dirty="0"/>
          </a:p>
          <a:p>
            <a:pPr lvl="1"/>
            <a:r>
              <a:rPr lang="en-US" altLang="zh-TW" dirty="0"/>
              <a:t>IoT</a:t>
            </a:r>
            <a:r>
              <a:rPr lang="zh-TW" altLang="en-US" dirty="0"/>
              <a:t>設備 </a:t>
            </a:r>
            <a:r>
              <a:rPr lang="en-US" altLang="zh-TW" dirty="0"/>
              <a:t>(</a:t>
            </a:r>
            <a:r>
              <a:rPr lang="zh-TW" altLang="en-US" dirty="0"/>
              <a:t>硬體環境</a:t>
            </a:r>
            <a:r>
              <a:rPr lang="en-US" altLang="zh-TW" dirty="0"/>
              <a:t>)</a:t>
            </a:r>
          </a:p>
          <a:p>
            <a:pPr lvl="1"/>
            <a:r>
              <a:rPr lang="zh-TW" altLang="en-US" dirty="0"/>
              <a:t>有效率的照護</a:t>
            </a:r>
            <a:endParaRPr lang="en-US" altLang="zh-TW" dirty="0"/>
          </a:p>
          <a:p>
            <a:pPr lvl="2"/>
            <a:r>
              <a:rPr lang="zh-TW" altLang="en-US" dirty="0"/>
              <a:t>省時</a:t>
            </a:r>
            <a:endParaRPr lang="en-US" altLang="zh-TW" dirty="0"/>
          </a:p>
          <a:p>
            <a:pPr lvl="2"/>
            <a:r>
              <a:rPr lang="zh-TW" altLang="en-US" dirty="0"/>
              <a:t>省力</a:t>
            </a:r>
            <a:endParaRPr lang="en-US" altLang="zh-TW" dirty="0"/>
          </a:p>
          <a:p>
            <a:r>
              <a:rPr lang="zh-TW" altLang="en-US" dirty="0"/>
              <a:t>如何提升醫療品質</a:t>
            </a:r>
            <a:endParaRPr lang="en-US" altLang="zh-TW" dirty="0"/>
          </a:p>
          <a:p>
            <a:pPr lvl="2"/>
            <a:endParaRPr lang="en-US" altLang="zh-TW" dirty="0"/>
          </a:p>
          <a:p>
            <a:pPr lvl="1"/>
            <a:endParaRPr lang="en-US" altLang="zh-TW" dirty="0"/>
          </a:p>
          <a:p>
            <a:pPr lvl="1"/>
            <a:endParaRPr lang="zh-TW" altLang="en-US" dirty="0"/>
          </a:p>
        </p:txBody>
      </p:sp>
      <p:pic>
        <p:nvPicPr>
          <p:cNvPr id="5" name="Picture 2" descr="ãintelligent hospital ward upgradeãçåçæå°çµæ">
            <a:extLst>
              <a:ext uri="{FF2B5EF4-FFF2-40B4-BE49-F238E27FC236}">
                <a16:creationId xmlns:a16="http://schemas.microsoft.com/office/drawing/2014/main" id="{FCC24C63-1654-45ED-A092-964655186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1228" y="1594689"/>
            <a:ext cx="7867297" cy="4582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36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4E8DEDD-8021-4CAA-B660-1E20CE267FBB}"/>
              </a:ext>
            </a:extLst>
          </p:cNvPr>
          <p:cNvSpPr>
            <a:spLocks noGrp="1"/>
          </p:cNvSpPr>
          <p:nvPr>
            <p:ph type="title"/>
          </p:nvPr>
        </p:nvSpPr>
        <p:spPr/>
        <p:txBody>
          <a:bodyPr/>
          <a:lstStyle/>
          <a:p>
            <a:r>
              <a:rPr lang="zh-TW" altLang="en-US" dirty="0"/>
              <a:t>舒適環境</a:t>
            </a:r>
          </a:p>
        </p:txBody>
      </p:sp>
      <p:sp>
        <p:nvSpPr>
          <p:cNvPr id="3" name="內容版面配置區 2">
            <a:extLst>
              <a:ext uri="{FF2B5EF4-FFF2-40B4-BE49-F238E27FC236}">
                <a16:creationId xmlns:a16="http://schemas.microsoft.com/office/drawing/2014/main" id="{E9F2712E-5623-45A9-885F-8AEDB1F85C83}"/>
              </a:ext>
            </a:extLst>
          </p:cNvPr>
          <p:cNvSpPr>
            <a:spLocks noGrp="1"/>
          </p:cNvSpPr>
          <p:nvPr>
            <p:ph idx="1"/>
          </p:nvPr>
        </p:nvSpPr>
        <p:spPr>
          <a:xfrm>
            <a:off x="838200" y="1825625"/>
            <a:ext cx="4658474" cy="4351338"/>
          </a:xfrm>
        </p:spPr>
        <p:txBody>
          <a:bodyPr/>
          <a:lstStyle/>
          <a:p>
            <a:endParaRPr lang="zh-TW" altLang="en-US" dirty="0"/>
          </a:p>
        </p:txBody>
      </p:sp>
      <p:pic>
        <p:nvPicPr>
          <p:cNvPr id="5" name="Picture 2" descr="ãintelligent hospital wardãçåçæå°çµæ">
            <a:extLst>
              <a:ext uri="{FF2B5EF4-FFF2-40B4-BE49-F238E27FC236}">
                <a16:creationId xmlns:a16="http://schemas.microsoft.com/office/drawing/2014/main" id="{9B85BDAD-2879-48F7-AC01-D62F8D6657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746" y="1884656"/>
            <a:ext cx="5318053" cy="4331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ãhospital hotelãçåçæå°çµæ">
            <a:extLst>
              <a:ext uri="{FF2B5EF4-FFF2-40B4-BE49-F238E27FC236}">
                <a16:creationId xmlns:a16="http://schemas.microsoft.com/office/drawing/2014/main" id="{C484C3A7-B535-4700-A5C5-153325E693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128" y="1884656"/>
            <a:ext cx="5495497" cy="434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725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B02479-FCFA-42B0-A715-A40983178339}"/>
              </a:ext>
            </a:extLst>
          </p:cNvPr>
          <p:cNvSpPr>
            <a:spLocks noGrp="1"/>
          </p:cNvSpPr>
          <p:nvPr>
            <p:ph type="title"/>
          </p:nvPr>
        </p:nvSpPr>
        <p:spPr/>
        <p:txBody>
          <a:bodyPr/>
          <a:lstStyle/>
          <a:p>
            <a:r>
              <a:rPr lang="zh-TW" altLang="en-US" dirty="0"/>
              <a:t>良好照護</a:t>
            </a:r>
          </a:p>
        </p:txBody>
      </p:sp>
      <p:sp>
        <p:nvSpPr>
          <p:cNvPr id="3" name="內容版面配置區 2">
            <a:extLst>
              <a:ext uri="{FF2B5EF4-FFF2-40B4-BE49-F238E27FC236}">
                <a16:creationId xmlns:a16="http://schemas.microsoft.com/office/drawing/2014/main" id="{0601D0B9-2345-4EFC-B6C6-F3E887665684}"/>
              </a:ext>
            </a:extLst>
          </p:cNvPr>
          <p:cNvSpPr>
            <a:spLocks noGrp="1"/>
          </p:cNvSpPr>
          <p:nvPr>
            <p:ph idx="1"/>
          </p:nvPr>
        </p:nvSpPr>
        <p:spPr/>
        <p:txBody>
          <a:bodyPr/>
          <a:lstStyle/>
          <a:p>
            <a:endParaRPr lang="zh-TW" altLang="en-US"/>
          </a:p>
        </p:txBody>
      </p:sp>
      <p:pic>
        <p:nvPicPr>
          <p:cNvPr id="5122" name="Picture 2" descr="ãhospital iotãçåçæå°çµæ">
            <a:extLst>
              <a:ext uri="{FF2B5EF4-FFF2-40B4-BE49-F238E27FC236}">
                <a16:creationId xmlns:a16="http://schemas.microsoft.com/office/drawing/2014/main" id="{5143AA20-91E0-475B-8386-8CE7D534ED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4399" y="1587269"/>
            <a:ext cx="8583201" cy="48280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ãhospital iotãçåçæå°çµæ">
            <a:extLst>
              <a:ext uri="{FF2B5EF4-FFF2-40B4-BE49-F238E27FC236}">
                <a16:creationId xmlns:a16="http://schemas.microsoft.com/office/drawing/2014/main" id="{EC063496-2E61-4F1C-849B-3A6E6B3139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524" y="1720056"/>
            <a:ext cx="607695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76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BB3AC7-BF3F-444E-91FC-82BF5021C718}"/>
              </a:ext>
            </a:extLst>
          </p:cNvPr>
          <p:cNvSpPr>
            <a:spLocks noGrp="1"/>
          </p:cNvSpPr>
          <p:nvPr>
            <p:ph type="title"/>
          </p:nvPr>
        </p:nvSpPr>
        <p:spPr/>
        <p:txBody>
          <a:bodyPr/>
          <a:lstStyle/>
          <a:p>
            <a:r>
              <a:rPr lang="zh-TW" altLang="en-US" dirty="0"/>
              <a:t>方案一</a:t>
            </a:r>
            <a:r>
              <a:rPr lang="en-US" altLang="zh-TW" dirty="0"/>
              <a:t>:</a:t>
            </a:r>
            <a:r>
              <a:rPr lang="zh-TW" altLang="en-US" dirty="0"/>
              <a:t> 直接找大企業合作</a:t>
            </a:r>
          </a:p>
        </p:txBody>
      </p:sp>
      <p:sp>
        <p:nvSpPr>
          <p:cNvPr id="3" name="內容版面配置區 2">
            <a:extLst>
              <a:ext uri="{FF2B5EF4-FFF2-40B4-BE49-F238E27FC236}">
                <a16:creationId xmlns:a16="http://schemas.microsoft.com/office/drawing/2014/main" id="{B94EC703-CEF9-4860-80FA-1E2A761E7E23}"/>
              </a:ext>
            </a:extLst>
          </p:cNvPr>
          <p:cNvSpPr>
            <a:spLocks noGrp="1"/>
          </p:cNvSpPr>
          <p:nvPr>
            <p:ph idx="1"/>
          </p:nvPr>
        </p:nvSpPr>
        <p:spPr>
          <a:xfrm>
            <a:off x="838200" y="1825625"/>
            <a:ext cx="5172182" cy="4351338"/>
          </a:xfrm>
        </p:spPr>
        <p:txBody>
          <a:bodyPr/>
          <a:lstStyle/>
          <a:p>
            <a:r>
              <a:rPr lang="en-US" altLang="zh-TW" dirty="0"/>
              <a:t>Pros</a:t>
            </a:r>
          </a:p>
          <a:p>
            <a:pPr lvl="1"/>
            <a:r>
              <a:rPr lang="zh-TW" altLang="en-US" dirty="0"/>
              <a:t>直接移植他院經驗</a:t>
            </a:r>
            <a:endParaRPr lang="en-US" altLang="zh-TW" dirty="0"/>
          </a:p>
          <a:p>
            <a:pPr lvl="1"/>
            <a:r>
              <a:rPr lang="zh-TW" altLang="en-US" dirty="0"/>
              <a:t>完整支援體系</a:t>
            </a:r>
            <a:endParaRPr lang="en-US" altLang="zh-TW" dirty="0"/>
          </a:p>
          <a:p>
            <a:pPr lvl="1"/>
            <a:r>
              <a:rPr lang="zh-TW" altLang="en-US" dirty="0"/>
              <a:t>已有硬體整合設備</a:t>
            </a:r>
            <a:endParaRPr lang="en-US" altLang="zh-TW" dirty="0"/>
          </a:p>
          <a:p>
            <a:pPr lvl="1"/>
            <a:r>
              <a:rPr lang="zh-TW" altLang="en-US" dirty="0"/>
              <a:t>已有建置經驗</a:t>
            </a:r>
            <a:endParaRPr lang="en-US" altLang="zh-TW" dirty="0"/>
          </a:p>
          <a:p>
            <a:pPr lvl="1"/>
            <a:r>
              <a:rPr lang="zh-TW" altLang="en-US" dirty="0"/>
              <a:t>較快看到成果</a:t>
            </a:r>
          </a:p>
        </p:txBody>
      </p:sp>
      <p:sp>
        <p:nvSpPr>
          <p:cNvPr id="4" name="內容版面配置區 2">
            <a:extLst>
              <a:ext uri="{FF2B5EF4-FFF2-40B4-BE49-F238E27FC236}">
                <a16:creationId xmlns:a16="http://schemas.microsoft.com/office/drawing/2014/main" id="{CB9E61C0-9B06-4A87-877E-9F613C25FD6C}"/>
              </a:ext>
            </a:extLst>
          </p:cNvPr>
          <p:cNvSpPr txBox="1">
            <a:spLocks/>
          </p:cNvSpPr>
          <p:nvPr/>
        </p:nvSpPr>
        <p:spPr>
          <a:xfrm>
            <a:off x="6096000" y="1825625"/>
            <a:ext cx="5172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dirty="0"/>
          </a:p>
        </p:txBody>
      </p:sp>
      <p:sp>
        <p:nvSpPr>
          <p:cNvPr id="5" name="內容版面配置區 2">
            <a:extLst>
              <a:ext uri="{FF2B5EF4-FFF2-40B4-BE49-F238E27FC236}">
                <a16:creationId xmlns:a16="http://schemas.microsoft.com/office/drawing/2014/main" id="{370A9640-97C2-4B7B-911D-F8EAAF1D3118}"/>
              </a:ext>
            </a:extLst>
          </p:cNvPr>
          <p:cNvSpPr txBox="1">
            <a:spLocks/>
          </p:cNvSpPr>
          <p:nvPr/>
        </p:nvSpPr>
        <p:spPr>
          <a:xfrm>
            <a:off x="6181618" y="1825625"/>
            <a:ext cx="517218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TW" dirty="0"/>
              <a:t>Cons</a:t>
            </a:r>
          </a:p>
          <a:p>
            <a:pPr lvl="1"/>
            <a:r>
              <a:rPr lang="zh-TW" altLang="en-US" dirty="0"/>
              <a:t>沒有特色 </a:t>
            </a:r>
            <a:r>
              <a:rPr lang="en-US" altLang="zh-TW" dirty="0"/>
              <a:t>(</a:t>
            </a:r>
            <a:r>
              <a:rPr lang="zh-TW" altLang="en-US" dirty="0"/>
              <a:t>除非客製化</a:t>
            </a:r>
            <a:r>
              <a:rPr lang="en-US" altLang="zh-TW" dirty="0"/>
              <a:t>)</a:t>
            </a:r>
          </a:p>
          <a:p>
            <a:pPr lvl="1"/>
            <a:r>
              <a:rPr lang="zh-TW" altLang="en-US" dirty="0"/>
              <a:t>全面替換設備</a:t>
            </a:r>
            <a:endParaRPr lang="en-US" altLang="zh-TW" dirty="0"/>
          </a:p>
          <a:p>
            <a:pPr lvl="1"/>
            <a:r>
              <a:rPr lang="zh-TW" altLang="en-US" dirty="0"/>
              <a:t>經費較高</a:t>
            </a:r>
            <a:endParaRPr lang="en-US" altLang="zh-TW" dirty="0"/>
          </a:p>
          <a:p>
            <a:pPr lvl="1"/>
            <a:r>
              <a:rPr lang="zh-TW" altLang="en-US" dirty="0"/>
              <a:t>綁定單一服務商</a:t>
            </a:r>
          </a:p>
        </p:txBody>
      </p:sp>
      <p:pic>
        <p:nvPicPr>
          <p:cNvPr id="6" name="圖片 5">
            <a:extLst>
              <a:ext uri="{FF2B5EF4-FFF2-40B4-BE49-F238E27FC236}">
                <a16:creationId xmlns:a16="http://schemas.microsoft.com/office/drawing/2014/main" id="{CEC1A349-96D0-49AB-A743-85218F6127A1}"/>
              </a:ext>
            </a:extLst>
          </p:cNvPr>
          <p:cNvPicPr>
            <a:picLocks noChangeAspect="1"/>
          </p:cNvPicPr>
          <p:nvPr/>
        </p:nvPicPr>
        <p:blipFill>
          <a:blip r:embed="rId2"/>
          <a:stretch>
            <a:fillRect/>
          </a:stretch>
        </p:blipFill>
        <p:spPr>
          <a:xfrm>
            <a:off x="3525480" y="4171307"/>
            <a:ext cx="4279637" cy="2453383"/>
          </a:xfrm>
          <a:prstGeom prst="rect">
            <a:avLst/>
          </a:prstGeom>
        </p:spPr>
      </p:pic>
    </p:spTree>
    <p:extLst>
      <p:ext uri="{BB962C8B-B14F-4D97-AF65-F5344CB8AC3E}">
        <p14:creationId xmlns:p14="http://schemas.microsoft.com/office/powerpoint/2010/main" val="3256091415"/>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447</Words>
  <Application>Microsoft Office PowerPoint</Application>
  <PresentationFormat>寬螢幕</PresentationFormat>
  <Paragraphs>88</Paragraphs>
  <Slides>12</Slides>
  <Notes>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12</vt:i4>
      </vt:variant>
    </vt:vector>
  </HeadingPairs>
  <TitlesOfParts>
    <vt:vector size="21" baseType="lpstr">
      <vt:lpstr>Microsoft JhengHei Light</vt:lpstr>
      <vt:lpstr>Microsoft YaHei</vt:lpstr>
      <vt:lpstr>Microsoft JhengHei</vt:lpstr>
      <vt:lpstr>Microsoft JhengHei</vt:lpstr>
      <vt:lpstr>新細明體</vt:lpstr>
      <vt:lpstr>Arial</vt:lpstr>
      <vt:lpstr>Calibri</vt:lpstr>
      <vt:lpstr>Calibri Light</vt:lpstr>
      <vt:lpstr>Office 佈景主題</vt:lpstr>
      <vt:lpstr>智能病房、智能長照病房 專案計畫</vt:lpstr>
      <vt:lpstr>構想</vt:lpstr>
      <vt:lpstr>目前之智慧病房</vt:lpstr>
      <vt:lpstr>產業概況</vt:lpstr>
      <vt:lpstr>核心</vt:lpstr>
      <vt:lpstr>如何趕上，甚至超越?</vt:lpstr>
      <vt:lpstr>舒適環境</vt:lpstr>
      <vt:lpstr>良好照護</vt:lpstr>
      <vt:lpstr>方案一: 直接找大企業合作</vt:lpstr>
      <vt:lpstr>方案二:自行整合開發</vt:lpstr>
      <vt:lpstr>敬請指教</vt:lpstr>
      <vt:lpstr>進度追蹤</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智能病房、智能長照病房 專案計畫</dc:title>
  <dc:creator>Ji-Fan Lin</dc:creator>
  <cp:lastModifiedBy>黃文孝</cp:lastModifiedBy>
  <cp:revision>12</cp:revision>
  <cp:lastPrinted>2018-07-20T02:50:50Z</cp:lastPrinted>
  <dcterms:created xsi:type="dcterms:W3CDTF">2018-07-20T01:15:07Z</dcterms:created>
  <dcterms:modified xsi:type="dcterms:W3CDTF">2018-11-12T09:27:40Z</dcterms:modified>
</cp:coreProperties>
</file>